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6"/>
  </p:notesMasterIdLst>
  <p:sldIdLst>
    <p:sldId id="283" r:id="rId2"/>
    <p:sldId id="458" r:id="rId3"/>
    <p:sldId id="457" r:id="rId4"/>
    <p:sldId id="331" r:id="rId5"/>
    <p:sldId id="418" r:id="rId6"/>
    <p:sldId id="464" r:id="rId7"/>
    <p:sldId id="404" r:id="rId8"/>
    <p:sldId id="411" r:id="rId9"/>
    <p:sldId id="420" r:id="rId10"/>
    <p:sldId id="421" r:id="rId11"/>
    <p:sldId id="419" r:id="rId12"/>
    <p:sldId id="453" r:id="rId13"/>
    <p:sldId id="422" r:id="rId14"/>
    <p:sldId id="424" r:id="rId15"/>
    <p:sldId id="423" r:id="rId16"/>
    <p:sldId id="405" r:id="rId17"/>
    <p:sldId id="425" r:id="rId18"/>
    <p:sldId id="426" r:id="rId19"/>
    <p:sldId id="412" r:id="rId20"/>
    <p:sldId id="427" r:id="rId21"/>
    <p:sldId id="465" r:id="rId22"/>
    <p:sldId id="428" r:id="rId23"/>
    <p:sldId id="429" r:id="rId24"/>
    <p:sldId id="430" r:id="rId25"/>
    <p:sldId id="431" r:id="rId26"/>
    <p:sldId id="432" r:id="rId27"/>
    <p:sldId id="433" r:id="rId28"/>
    <p:sldId id="434" r:id="rId29"/>
    <p:sldId id="435" r:id="rId30"/>
    <p:sldId id="454" r:id="rId31"/>
    <p:sldId id="466" r:id="rId32"/>
    <p:sldId id="467" r:id="rId33"/>
    <p:sldId id="436" r:id="rId34"/>
    <p:sldId id="437" r:id="rId35"/>
    <p:sldId id="438" r:id="rId36"/>
    <p:sldId id="455" r:id="rId37"/>
    <p:sldId id="468" r:id="rId38"/>
    <p:sldId id="439" r:id="rId39"/>
    <p:sldId id="406" r:id="rId40"/>
    <p:sldId id="413" r:id="rId41"/>
    <p:sldId id="440" r:id="rId42"/>
    <p:sldId id="463" r:id="rId43"/>
    <p:sldId id="441" r:id="rId44"/>
    <p:sldId id="407" r:id="rId45"/>
    <p:sldId id="414" r:id="rId46"/>
    <p:sldId id="443" r:id="rId47"/>
    <p:sldId id="445" r:id="rId48"/>
    <p:sldId id="446" r:id="rId49"/>
    <p:sldId id="449" r:id="rId50"/>
    <p:sldId id="447" r:id="rId51"/>
    <p:sldId id="459" r:id="rId52"/>
    <p:sldId id="460" r:id="rId53"/>
    <p:sldId id="461" r:id="rId54"/>
    <p:sldId id="462" r:id="rId55"/>
    <p:sldId id="410" r:id="rId56"/>
    <p:sldId id="450" r:id="rId57"/>
    <p:sldId id="451" r:id="rId58"/>
    <p:sldId id="452" r:id="rId59"/>
    <p:sldId id="332" r:id="rId60"/>
    <p:sldId id="367" r:id="rId61"/>
    <p:sldId id="368" r:id="rId62"/>
    <p:sldId id="369" r:id="rId63"/>
    <p:sldId id="395" r:id="rId64"/>
    <p:sldId id="380" r:id="rId65"/>
  </p:sldIdLst>
  <p:sldSz cx="12192000" cy="6858000"/>
  <p:notesSz cx="6858000" cy="9144000"/>
  <p:embeddedFontLst>
    <p:embeddedFont>
      <p:font typeface="Calibri" panose="020F0502020204030204" pitchFamily="34" charset="0"/>
      <p:regular r:id="rId67"/>
      <p:bold r:id="rId68"/>
      <p:italic r:id="rId69"/>
      <p:boldItalic r:id="rId70"/>
    </p:embeddedFont>
    <p:embeddedFont>
      <p:font typeface="Roboto Condensed" panose="02000000000000000000" pitchFamily="2" charset="0"/>
      <p:regular r:id="rId71"/>
      <p:bold r:id="rId72"/>
      <p:italic r:id="rId73"/>
      <p:boldItalic r:id="rId74"/>
    </p:embeddedFont>
    <p:embeddedFont>
      <p:font typeface="Cambria Math" panose="02040503050406030204" pitchFamily="18" charset="0"/>
      <p:regular r:id="rId75"/>
    </p:embeddedFont>
    <p:embeddedFont>
      <p:font typeface="Wingdings 3" panose="05040102010807070707" pitchFamily="18" charset="2"/>
      <p:regular r:id="rId76"/>
    </p:embeddedFont>
    <p:embeddedFont>
      <p:font typeface="Wingdings 2" panose="05020102010507070707" pitchFamily="18" charset="2"/>
      <p:regular r:id="rId77"/>
    </p:embeddedFont>
    <p:embeddedFont>
      <p:font typeface="Roboto Condensed Light" panose="02000000000000000000" pitchFamily="2" charset="0"/>
      <p:regular r:id="rId78"/>
      <p:italic r:id="rId79"/>
    </p:embeddedFont>
    <p:embeddedFont>
      <p:font typeface="Segoe UI Black" panose="020B0A02040204020203" pitchFamily="34" charset="0"/>
      <p:bold r:id="rId80"/>
      <p:boldItalic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eOlTR30oPU2hfpQS7x5t6w==" hashData="RwxrF9jygjMK8qLFRPEzXqCC55dZ0I/Jh3QaFih7kgLeFAgJj8qwoH6v94pjcvoSOaBlJFNCIjzfTxhdm9YPW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176"/>
    <a:srgbClr val="FFB65B"/>
    <a:srgbClr val="CAF1F0"/>
    <a:srgbClr val="ABB734"/>
    <a:srgbClr val="3C6CFF"/>
    <a:srgbClr val="EE4520"/>
    <a:srgbClr val="5DCEB2"/>
    <a:srgbClr val="FBD85A"/>
    <a:srgbClr val="4F67C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86" autoAdjust="0"/>
    <p:restoredTop sz="94660"/>
  </p:normalViewPr>
  <p:slideViewPr>
    <p:cSldViewPr snapToGrid="0">
      <p:cViewPr varScale="1">
        <p:scale>
          <a:sx n="83" d="100"/>
          <a:sy n="83" d="100"/>
        </p:scale>
        <p:origin x="341"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7/29/2025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dirty="0"/>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14.png"/><Relationship Id="rId9" Type="http://schemas.openxmlformats.org/officeDocument/2006/relationships/image" Target="../media/image15.jpeg"/></Relationships>
</file>

<file path=ppt/slideLayouts/_rels/slideLayout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png"/><Relationship Id="rId4" Type="http://schemas.microsoft.com/office/2007/relationships/hdphoto" Target="../media/hdphoto3.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9572" r="20175"/>
          <a:stretch/>
        </p:blipFill>
        <p:spPr>
          <a:xfrm>
            <a:off x="8088407" y="1966937"/>
            <a:ext cx="3609975" cy="1893782"/>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Project Management Tools (PMT)</a:t>
            </a:r>
          </a:p>
          <a:p>
            <a:pPr lvl="0"/>
            <a:r>
              <a:rPr lang="en-US" dirty="0"/>
              <a:t>2305CS322</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Date Placeholder 1">
            <a:extLst>
              <a:ext uri="{FF2B5EF4-FFF2-40B4-BE49-F238E27FC236}">
                <a16:creationId xmlns:a16="http://schemas.microsoft.com/office/drawing/2014/main" id="{95443020-B68E-BE71-8305-C89D21D9290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4" name="Footer Placeholder 2">
            <a:extLst>
              <a:ext uri="{FF2B5EF4-FFF2-40B4-BE49-F238E27FC236}">
                <a16:creationId xmlns:a16="http://schemas.microsoft.com/office/drawing/2014/main" id="{FB7C1D82-927F-923A-0EBB-A181C6B7A79A}"/>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Project Integration Management</a:t>
            </a:r>
          </a:p>
        </p:txBody>
      </p:sp>
      <p:sp>
        <p:nvSpPr>
          <p:cNvPr id="3" name="Rectangle 2">
            <a:extLst>
              <a:ext uri="{FF2B5EF4-FFF2-40B4-BE49-F238E27FC236}">
                <a16:creationId xmlns:a16="http://schemas.microsoft.com/office/drawing/2014/main" id="{4505FD68-5FDA-0AFC-C759-3AA9C8836D54}"/>
              </a:ext>
            </a:extLst>
          </p:cNvPr>
          <p:cNvSpPr/>
          <p:nvPr userDrawn="1"/>
        </p:nvSpPr>
        <p:spPr>
          <a:xfrm>
            <a:off x="0" y="0"/>
            <a:ext cx="12192000" cy="3429000"/>
          </a:xfrm>
          <a:prstGeom prst="rect">
            <a:avLst/>
          </a:prstGeom>
          <a:solidFill>
            <a:srgbClr val="2934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822582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lete Blanc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87266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mplete Blanck">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93118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4003312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0" name="Picture 29">
            <a:extLst>
              <a:ext uri="{FF2B5EF4-FFF2-40B4-BE49-F238E27FC236}">
                <a16:creationId xmlns:a16="http://schemas.microsoft.com/office/drawing/2014/main" id="{65C24A8B-C009-4A74-9481-67BB67CA49B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08880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21" name="Picture 20">
            <a:extLst>
              <a:ext uri="{FF2B5EF4-FFF2-40B4-BE49-F238E27FC236}">
                <a16:creationId xmlns:a16="http://schemas.microsoft.com/office/drawing/2014/main" id="{8DCFBA18-DBB7-4232-9BDC-C0D95AE93AF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64570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a16="http://schemas.microsoft.com/office/drawing/2014/main" id="{5E75AD4F-9BB9-4005-AB78-4A6D388A4CD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85033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a16="http://schemas.microsoft.com/office/drawing/2014/main" id="{4964C355-848F-46E4-BB2A-EA2EE69FEBA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a16="http://schemas.microsoft.com/office/drawing/2014/main" id="{036D56FE-CA91-4481-9096-27448303AC2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Project Integration Management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a16="http://schemas.microsoft.com/office/drawing/2014/main" id="{A561853C-B15A-4153-A982-7E7EB1213BC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a16="http://schemas.microsoft.com/office/drawing/2014/main" id="{B976521A-C815-4A64-A047-CE405ED0E59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a16="http://schemas.microsoft.com/office/drawing/2014/main" id="{1018DFAF-9B15-4199-9C36-C730A2CE6C5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5" name="Picture 34">
            <a:extLst>
              <a:ext uri="{FF2B5EF4-FFF2-40B4-BE49-F238E27FC236}">
                <a16:creationId xmlns:a16="http://schemas.microsoft.com/office/drawing/2014/main" id="{744A518A-BE68-4048-BDCB-77578CB5723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1" name="Picture 30">
            <a:extLst>
              <a:ext uri="{FF2B5EF4-FFF2-40B4-BE49-F238E27FC236}">
                <a16:creationId xmlns:a16="http://schemas.microsoft.com/office/drawing/2014/main" id="{C248CBD5-99BA-4017-857A-5ED400F4365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
            <a:extLst>
              <a:ext uri="{FF2B5EF4-FFF2-40B4-BE49-F238E27FC236}">
                <a16:creationId xmlns:a16="http://schemas.microsoft.com/office/drawing/2014/main" id="{928E6281-669B-7AC4-4D95-D8B8D4ACABDC}"/>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6" name="Footer Placeholder 2">
            <a:extLst>
              <a:ext uri="{FF2B5EF4-FFF2-40B4-BE49-F238E27FC236}">
                <a16:creationId xmlns:a16="http://schemas.microsoft.com/office/drawing/2014/main" id="{34050D42-5B5D-87CD-125E-7B80E0D22088}"/>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Project Integration Management</a:t>
            </a: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
            <a:extLst>
              <a:ext uri="{FF2B5EF4-FFF2-40B4-BE49-F238E27FC236}">
                <a16:creationId xmlns:a16="http://schemas.microsoft.com/office/drawing/2014/main" id="{DB695039-8E0C-D5BF-A7FD-D1100F8CEC7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6" name="Footer Placeholder 2">
            <a:extLst>
              <a:ext uri="{FF2B5EF4-FFF2-40B4-BE49-F238E27FC236}">
                <a16:creationId xmlns:a16="http://schemas.microsoft.com/office/drawing/2014/main" id="{7CAC1C1D-5149-50EC-BEFF-7B3964CE51CA}"/>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Project Integration Management</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Date Placeholder 1">
            <a:extLst>
              <a:ext uri="{FF2B5EF4-FFF2-40B4-BE49-F238E27FC236}">
                <a16:creationId xmlns:a16="http://schemas.microsoft.com/office/drawing/2014/main" id="{8E494272-6D23-F90B-35B1-1107C1FBD05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4" name="Footer Placeholder 2">
            <a:extLst>
              <a:ext uri="{FF2B5EF4-FFF2-40B4-BE49-F238E27FC236}">
                <a16:creationId xmlns:a16="http://schemas.microsoft.com/office/drawing/2014/main" id="{6063538F-69CC-6CE1-0DDA-FF9E9E59583D}"/>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Project Integration Management</a:t>
            </a: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Date Placeholder 1">
            <a:extLst>
              <a:ext uri="{FF2B5EF4-FFF2-40B4-BE49-F238E27FC236}">
                <a16:creationId xmlns:a16="http://schemas.microsoft.com/office/drawing/2014/main" id="{95443020-B68E-BE71-8305-C89D21D9290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4" name="Footer Placeholder 2">
            <a:extLst>
              <a:ext uri="{FF2B5EF4-FFF2-40B4-BE49-F238E27FC236}">
                <a16:creationId xmlns:a16="http://schemas.microsoft.com/office/drawing/2014/main" id="{FB7C1D82-927F-923A-0EBB-A181C6B7A79A}"/>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Project Integration Management</a:t>
            </a:r>
          </a:p>
        </p:txBody>
      </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omplete Blanck">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1480EFA-A74F-6190-150F-13D1C9715217}"/>
              </a:ext>
            </a:extLst>
          </p:cNvPr>
          <p:cNvCxnSpPr>
            <a:cxnSpLocks/>
            <a:endCxn id="5" idx="0"/>
          </p:cNvCxnSpPr>
          <p:nvPr userDrawn="1"/>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94744D4-80A3-38C2-76CE-55B4AA3B53D3}"/>
              </a:ext>
            </a:extLst>
          </p:cNvPr>
          <p:cNvSpPr/>
          <p:nvPr userDrawn="1"/>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cxnSp>
        <p:nvCxnSpPr>
          <p:cNvPr id="6" name="Straight Connector 5">
            <a:extLst>
              <a:ext uri="{FF2B5EF4-FFF2-40B4-BE49-F238E27FC236}">
                <a16:creationId xmlns:a16="http://schemas.microsoft.com/office/drawing/2014/main" id="{C2A31F83-2CF5-F0DA-A21E-1C511439E596}"/>
              </a:ext>
            </a:extLst>
          </p:cNvPr>
          <p:cNvCxnSpPr>
            <a:cxnSpLocks/>
          </p:cNvCxnSpPr>
          <p:nvPr userDrawn="1"/>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32D4670-C3E4-A336-9031-3F4618AE6E19}"/>
              </a:ext>
            </a:extLst>
          </p:cNvPr>
          <p:cNvCxnSpPr>
            <a:cxnSpLocks/>
          </p:cNvCxnSpPr>
          <p:nvPr userDrawn="1"/>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472814-3492-1CFB-9716-AFFE70943C30}"/>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0" name="Picture 9">
            <a:extLst>
              <a:ext uri="{FF2B5EF4-FFF2-40B4-BE49-F238E27FC236}">
                <a16:creationId xmlns:a16="http://schemas.microsoft.com/office/drawing/2014/main" id="{1E3680C6-F4AA-F6EB-E1F3-9E40EBE83C01}"/>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11" name="Picture 10">
            <a:extLst>
              <a:ext uri="{FF2B5EF4-FFF2-40B4-BE49-F238E27FC236}">
                <a16:creationId xmlns:a16="http://schemas.microsoft.com/office/drawing/2014/main" id="{85929C6A-2BB3-3B00-512D-677425D9116B}"/>
              </a:ext>
            </a:extLst>
          </p:cNvPr>
          <p:cNvPicPr>
            <a:picLocks noChangeAspect="1"/>
          </p:cNvPicPr>
          <p:nvPr userDrawn="1"/>
        </p:nvPicPr>
        <p:blipFill>
          <a:blip r:embed="rId5" cstate="hqprint">
            <a:extLst>
              <a:ext uri="{28A0092B-C50C-407E-A947-70E740481C1C}">
                <a14:useLocalDpi xmlns:a14="http://schemas.microsoft.com/office/drawing/2010/main" val="0"/>
              </a:ext>
            </a:extLst>
          </a:blip>
          <a:srcRect/>
          <a:stretch/>
        </p:blipFill>
        <p:spPr>
          <a:xfrm>
            <a:off x="10169807" y="5998406"/>
            <a:ext cx="1778000" cy="540582"/>
          </a:xfrm>
          <a:prstGeom prst="rect">
            <a:avLst/>
          </a:prstGeom>
        </p:spPr>
      </p:pic>
      <p:sp>
        <p:nvSpPr>
          <p:cNvPr id="12" name="Freeform 17">
            <a:extLst>
              <a:ext uri="{FF2B5EF4-FFF2-40B4-BE49-F238E27FC236}">
                <a16:creationId xmlns:a16="http://schemas.microsoft.com/office/drawing/2014/main" id="{6B41B8FF-2675-5433-9D96-E5A1BA4EAFAF}"/>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1577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1">
            <a:extLst>
              <a:ext uri="{FF2B5EF4-FFF2-40B4-BE49-F238E27FC236}">
                <a16:creationId xmlns:a16="http://schemas.microsoft.com/office/drawing/2014/main" id="{928E6281-669B-7AC4-4D95-D8B8D4ACABDC}"/>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6" name="Footer Placeholder 2">
            <a:extLst>
              <a:ext uri="{FF2B5EF4-FFF2-40B4-BE49-F238E27FC236}">
                <a16:creationId xmlns:a16="http://schemas.microsoft.com/office/drawing/2014/main" id="{34050D42-5B5D-87CD-125E-7B80E0D22088}"/>
              </a:ext>
            </a:extLst>
          </p:cNvPr>
          <p:cNvSpPr txBox="1">
            <a:spLocks/>
          </p:cNvSpPr>
          <p:nvPr userDrawn="1"/>
        </p:nvSpPr>
        <p:spPr>
          <a:xfrm>
            <a:off x="4038599" y="6604000"/>
            <a:ext cx="505777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2305CS322 (PMT)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Project Integration Management</a:t>
            </a:r>
          </a:p>
        </p:txBody>
      </p:sp>
      <p:sp>
        <p:nvSpPr>
          <p:cNvPr id="7" name="Rectangle 6">
            <a:extLst>
              <a:ext uri="{FF2B5EF4-FFF2-40B4-BE49-F238E27FC236}">
                <a16:creationId xmlns:a16="http://schemas.microsoft.com/office/drawing/2014/main" id="{25C02FC7-66E6-B834-6BA2-3845BE03CF2B}"/>
              </a:ext>
            </a:extLst>
          </p:cNvPr>
          <p:cNvSpPr/>
          <p:nvPr userDrawn="1"/>
        </p:nvSpPr>
        <p:spPr>
          <a:xfrm>
            <a:off x="0" y="725032"/>
            <a:ext cx="12192000" cy="2931444"/>
          </a:xfrm>
          <a:prstGeom prst="rect">
            <a:avLst/>
          </a:prstGeom>
          <a:solidFill>
            <a:srgbClr val="2934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76943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7/29/2025</a:t>
            </a:fld>
            <a:endParaRPr lang="en-US" dirty="0"/>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dirty="0"/>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6" r:id="rId8"/>
    <p:sldLayoutId id="2147483695" r:id="rId9"/>
    <p:sldLayoutId id="2147483694" r:id="rId10"/>
    <p:sldLayoutId id="2147483673" r:id="rId11"/>
    <p:sldLayoutId id="2147483692" r:id="rId12"/>
    <p:sldLayoutId id="2147483693" r:id="rId13"/>
    <p:sldLayoutId id="2147483691" r:id="rId14"/>
    <p:sldLayoutId id="2147483674" r:id="rId15"/>
    <p:sldLayoutId id="2147483676" r:id="rId16"/>
    <p:sldLayoutId id="2147483677" r:id="rId17"/>
    <p:sldLayoutId id="2147483678" r:id="rId18"/>
    <p:sldLayoutId id="2147483679" r:id="rId19"/>
    <p:sldLayoutId id="2147483681" r:id="rId20"/>
    <p:sldLayoutId id="2147483683" r:id="rId21"/>
    <p:sldLayoutId id="2147483682" r:id="rId22"/>
    <p:sldLayoutId id="2147483684" r:id="rId23"/>
    <p:sldLayoutId id="2147483685" r:id="rId24"/>
    <p:sldLayoutId id="2147483686"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resources/Example2%20-%20SWOT%20Analysis.docx" TargetMode="External"/><Relationship Id="rId2" Type="http://schemas.openxmlformats.org/officeDocument/2006/relationships/hyperlink" Target="../../resources/Example1%20-%20SWOT%20Analysis.docx" TargetMode="External"/><Relationship Id="rId1" Type="http://schemas.openxmlformats.org/officeDocument/2006/relationships/slideLayout" Target="../slideLayouts/slideLayout3.xml"/><Relationship Id="rId4" Type="http://schemas.openxmlformats.org/officeDocument/2006/relationships/hyperlink" Target="../../resources/Example3%20-%20SWOT%20Analysis.doc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pitchspot.co/academy/course/SWOT-Analysis" TargetMode="External"/><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hbr.org/2022/01/how-walmart-canada-uses-blockchain-to-solve-supply-chain-challenges"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thecodework.com/wp-content/uploads/2023/05/FedEx-Case-study-.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8.xml"/><Relationship Id="rId7" Type="http://schemas.openxmlformats.org/officeDocument/2006/relationships/slide" Target="slide49.xml"/><Relationship Id="rId2" Type="http://schemas.openxmlformats.org/officeDocument/2006/relationships/slide" Target="slide4.xml"/><Relationship Id="rId1" Type="http://schemas.openxmlformats.org/officeDocument/2006/relationships/slideLayout" Target="../slideLayouts/slideLayout8.xml"/><Relationship Id="rId6" Type="http://schemas.openxmlformats.org/officeDocument/2006/relationships/slide" Target="slide45.xml"/><Relationship Id="rId5" Type="http://schemas.openxmlformats.org/officeDocument/2006/relationships/slide" Target="slide40.xml"/><Relationship Id="rId10" Type="http://schemas.openxmlformats.org/officeDocument/2006/relationships/slide" Target="slide60.xml"/><Relationship Id="rId4" Type="http://schemas.openxmlformats.org/officeDocument/2006/relationships/slide" Target="slide17.xml"/><Relationship Id="rId9" Type="http://schemas.openxmlformats.org/officeDocument/2006/relationships/slide" Target="slide5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2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resources/ic-balanced-scorecard-for-information-technology.xlsx"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resources/Project%20Charter%20-%20Sample%202.docx" TargetMode="External"/><Relationship Id="rId2" Type="http://schemas.openxmlformats.org/officeDocument/2006/relationships/hyperlink" Target="../../resources/Project%20Charter%20-%20Sample%203.doc"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Unit-2</a:t>
            </a:r>
            <a:r>
              <a:rPr lang="en-US" dirty="0"/>
              <a:t> </a:t>
            </a:r>
            <a:br>
              <a:rPr lang="en-US" dirty="0"/>
            </a:br>
            <a:r>
              <a:rPr lang="en-US" dirty="0"/>
              <a:t>Project Integration Management</a:t>
            </a: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mayur.padia@darshan.ac.in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99255 15118</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Mayur Padia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Project Management Tools</a:t>
            </a:r>
            <a:r>
              <a:rPr lang="en-US" dirty="0"/>
              <a:t> </a:t>
            </a:r>
            <a:r>
              <a:rPr lang="en-US" dirty="0">
                <a:latin typeface="Roboto Condensed Light" panose="02000000000000000000" pitchFamily="2" charset="0"/>
                <a:ea typeface="Roboto Condensed Light" panose="02000000000000000000" pitchFamily="2" charset="0"/>
              </a:rPr>
              <a:t>(PMT)</a:t>
            </a:r>
          </a:p>
          <a:p>
            <a:r>
              <a:rPr lang="en-IN" sz="1800" b="0" i="0" u="none" strike="noStrike" baseline="0" dirty="0">
                <a:latin typeface="Roboto Condensed" panose="02000000000000000000" pitchFamily="2" charset="0"/>
              </a:rPr>
              <a:t>2305CS322</a:t>
            </a:r>
            <a:endParaRPr lang="en-US" dirty="0">
              <a:latin typeface="Roboto Condensed Light" panose="02000000000000000000" pitchFamily="2" charset="0"/>
              <a:ea typeface="Roboto Condensed Light" panose="02000000000000000000" pitchFamily="2" charset="0"/>
            </a:endParaRPr>
          </a:p>
        </p:txBody>
      </p:sp>
      <p:pic>
        <p:nvPicPr>
          <p:cNvPr id="24" name="Picture Placeholder 23">
            <a:extLst>
              <a:ext uri="{FF2B5EF4-FFF2-40B4-BE49-F238E27FC236}">
                <a16:creationId xmlns:a16="http://schemas.microsoft.com/office/drawing/2014/main" id="{4FC20EE9-4DB6-49AC-8191-5DB6BA1966B1}"/>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a:stretch/>
        </p:blipFill>
        <p:spPr/>
      </p:pic>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61001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84B97-2529-BD82-5FBC-83989B40E895}"/>
              </a:ext>
            </a:extLst>
          </p:cNvPr>
          <p:cNvSpPr>
            <a:spLocks noGrp="1"/>
          </p:cNvSpPr>
          <p:nvPr>
            <p:ph type="title"/>
          </p:nvPr>
        </p:nvSpPr>
        <p:spPr/>
        <p:txBody>
          <a:bodyPr/>
          <a:lstStyle/>
          <a:p>
            <a:r>
              <a:rPr lang="en-IN" dirty="0"/>
              <a:t>SWOT Analysis</a:t>
            </a:r>
          </a:p>
        </p:txBody>
      </p:sp>
      <p:sp>
        <p:nvSpPr>
          <p:cNvPr id="3" name="Content Placeholder 2">
            <a:extLst>
              <a:ext uri="{FF2B5EF4-FFF2-40B4-BE49-F238E27FC236}">
                <a16:creationId xmlns:a16="http://schemas.microsoft.com/office/drawing/2014/main" id="{0C1A1A0E-FC12-2D94-2CF5-103AC0EACAEA}"/>
              </a:ext>
            </a:extLst>
          </p:cNvPr>
          <p:cNvSpPr>
            <a:spLocks noGrp="1"/>
          </p:cNvSpPr>
          <p:nvPr>
            <p:ph idx="1"/>
          </p:nvPr>
        </p:nvSpPr>
        <p:spPr/>
        <p:txBody>
          <a:bodyPr/>
          <a:lstStyle/>
          <a:p>
            <a:r>
              <a:rPr lang="en-US" b="1" dirty="0">
                <a:solidFill>
                  <a:schemeClr val="accent6"/>
                </a:solidFill>
              </a:rPr>
              <a:t>Strengths</a:t>
            </a:r>
            <a:r>
              <a:rPr lang="en-US" dirty="0"/>
              <a:t> describe what an organization </a:t>
            </a:r>
            <a:r>
              <a:rPr lang="en-US" b="1" dirty="0"/>
              <a:t>excels</a:t>
            </a:r>
            <a:r>
              <a:rPr lang="en-US" dirty="0"/>
              <a:t> at and what separates it from the competition: </a:t>
            </a:r>
            <a:r>
              <a:rPr lang="en-US" i="1" dirty="0"/>
              <a:t>a strong brand, loyal customer base, a strong balance sheet, unique technology</a:t>
            </a:r>
            <a:r>
              <a:rPr lang="en-US" dirty="0"/>
              <a:t>, and </a:t>
            </a:r>
            <a:r>
              <a:rPr lang="en-US" i="1" dirty="0"/>
              <a:t>so on</a:t>
            </a:r>
            <a:r>
              <a:rPr lang="en-US" dirty="0"/>
              <a:t>. </a:t>
            </a:r>
          </a:p>
          <a:p>
            <a:r>
              <a:rPr lang="en-US" b="1" dirty="0">
                <a:solidFill>
                  <a:schemeClr val="accent6"/>
                </a:solidFill>
              </a:rPr>
              <a:t>Weaknesses</a:t>
            </a:r>
            <a:r>
              <a:rPr lang="en-US" dirty="0"/>
              <a:t> </a:t>
            </a:r>
            <a:r>
              <a:rPr lang="en-US" b="1" dirty="0"/>
              <a:t>stop</a:t>
            </a:r>
            <a:r>
              <a:rPr lang="en-US" dirty="0"/>
              <a:t> an organization from performing at its optimum level. They are areas where the business needs to improve to remain competitive: </a:t>
            </a:r>
            <a:r>
              <a:rPr lang="en-US" i="1" dirty="0"/>
              <a:t>a weak brand, higher-than-average turnover, high levels of debt, an inadequate supply chain, or lack of capital</a:t>
            </a:r>
            <a:r>
              <a:rPr lang="en-US" dirty="0"/>
              <a:t>.</a:t>
            </a:r>
            <a:endParaRPr lang="en-US" b="1" dirty="0">
              <a:solidFill>
                <a:schemeClr val="accent6"/>
              </a:solidFill>
            </a:endParaRPr>
          </a:p>
          <a:p>
            <a:r>
              <a:rPr lang="en-US" b="1" dirty="0">
                <a:solidFill>
                  <a:schemeClr val="accent6"/>
                </a:solidFill>
              </a:rPr>
              <a:t>Opportunities</a:t>
            </a:r>
            <a:r>
              <a:rPr lang="en-US" dirty="0"/>
              <a:t> refer to </a:t>
            </a:r>
            <a:r>
              <a:rPr lang="en-US" b="1" dirty="0"/>
              <a:t>favorable</a:t>
            </a:r>
            <a:r>
              <a:rPr lang="en-US" dirty="0"/>
              <a:t> </a:t>
            </a:r>
            <a:r>
              <a:rPr lang="en-US" b="1" dirty="0"/>
              <a:t>external factors</a:t>
            </a:r>
            <a:r>
              <a:rPr lang="en-US" dirty="0"/>
              <a:t> that could give an organization a competitive advantage: </a:t>
            </a:r>
            <a:r>
              <a:rPr lang="en-US" i="1" dirty="0"/>
              <a:t>if a country cuts tariffs, a car manufacturer can export its cars into a new market, increasing sales </a:t>
            </a:r>
            <a:r>
              <a:rPr lang="en-US" dirty="0"/>
              <a:t>and </a:t>
            </a:r>
            <a:r>
              <a:rPr lang="en-US" i="1" dirty="0"/>
              <a:t>market share</a:t>
            </a:r>
            <a:r>
              <a:rPr lang="en-US" dirty="0"/>
              <a:t>.</a:t>
            </a:r>
          </a:p>
          <a:p>
            <a:r>
              <a:rPr lang="en-US" b="1" dirty="0">
                <a:solidFill>
                  <a:schemeClr val="accent6"/>
                </a:solidFill>
              </a:rPr>
              <a:t>Threats</a:t>
            </a:r>
            <a:r>
              <a:rPr lang="en-US" dirty="0"/>
              <a:t> refer to factors that have the potential to </a:t>
            </a:r>
            <a:r>
              <a:rPr lang="en-US" b="1" dirty="0"/>
              <a:t>harm </a:t>
            </a:r>
            <a:r>
              <a:rPr lang="en-US" dirty="0"/>
              <a:t>an organization: </a:t>
            </a:r>
            <a:r>
              <a:rPr lang="en-US" i="1" dirty="0"/>
              <a:t>a drought is a threat to a wheat-producing company, as it may destroy or reduce the crop yield</a:t>
            </a:r>
            <a:r>
              <a:rPr lang="en-US" dirty="0"/>
              <a:t>. </a:t>
            </a:r>
          </a:p>
          <a:p>
            <a:r>
              <a:rPr lang="en-US" dirty="0">
                <a:hlinkClick r:id="rId2" action="ppaction://hlinkfile"/>
              </a:rPr>
              <a:t>Example 1</a:t>
            </a:r>
            <a:endParaRPr lang="en-US" dirty="0"/>
          </a:p>
          <a:p>
            <a:r>
              <a:rPr lang="en-US" dirty="0">
                <a:hlinkClick r:id="rId3" action="ppaction://hlinkfile"/>
              </a:rPr>
              <a:t>Example 2</a:t>
            </a:r>
            <a:endParaRPr lang="en-US" dirty="0"/>
          </a:p>
          <a:p>
            <a:r>
              <a:rPr lang="en-US" dirty="0">
                <a:hlinkClick r:id="rId4" action="ppaction://hlinkfile"/>
              </a:rPr>
              <a:t>Example 3</a:t>
            </a:r>
            <a:endParaRPr lang="en-US" dirty="0"/>
          </a:p>
        </p:txBody>
      </p:sp>
    </p:spTree>
    <p:extLst>
      <p:ext uri="{BB962C8B-B14F-4D97-AF65-F5344CB8AC3E}">
        <p14:creationId xmlns:p14="http://schemas.microsoft.com/office/powerpoint/2010/main" val="115047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BF27-9055-F052-4640-C4DA69373768}"/>
              </a:ext>
            </a:extLst>
          </p:cNvPr>
          <p:cNvSpPr>
            <a:spLocks noGrp="1"/>
          </p:cNvSpPr>
          <p:nvPr>
            <p:ph type="title"/>
          </p:nvPr>
        </p:nvSpPr>
        <p:spPr/>
        <p:txBody>
          <a:bodyPr/>
          <a:lstStyle/>
          <a:p>
            <a:r>
              <a:rPr lang="en-IN" dirty="0"/>
              <a:t>SWOT Analysis</a:t>
            </a:r>
          </a:p>
        </p:txBody>
      </p:sp>
      <p:sp>
        <p:nvSpPr>
          <p:cNvPr id="4" name="Arrow: Pentagon 3">
            <a:extLst>
              <a:ext uri="{FF2B5EF4-FFF2-40B4-BE49-F238E27FC236}">
                <a16:creationId xmlns:a16="http://schemas.microsoft.com/office/drawing/2014/main" id="{A34F1658-B754-2961-3DEB-59870F60DF38}"/>
              </a:ext>
            </a:extLst>
          </p:cNvPr>
          <p:cNvSpPr/>
          <p:nvPr/>
        </p:nvSpPr>
        <p:spPr>
          <a:xfrm>
            <a:off x="899160" y="1028213"/>
            <a:ext cx="5196840" cy="2328909"/>
          </a:xfrm>
          <a:prstGeom prst="homePlate">
            <a:avLst/>
          </a:prstGeom>
          <a:solidFill>
            <a:srgbClr val="FFE1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Arrow: Pentagon 6">
            <a:extLst>
              <a:ext uri="{FF2B5EF4-FFF2-40B4-BE49-F238E27FC236}">
                <a16:creationId xmlns:a16="http://schemas.microsoft.com/office/drawing/2014/main" id="{5E1EA5CB-BF0F-A995-DEBB-0C9128A8AD23}"/>
              </a:ext>
            </a:extLst>
          </p:cNvPr>
          <p:cNvSpPr/>
          <p:nvPr/>
        </p:nvSpPr>
        <p:spPr>
          <a:xfrm>
            <a:off x="899160" y="3357122"/>
            <a:ext cx="5196840" cy="2328909"/>
          </a:xfrm>
          <a:prstGeom prst="homePlate">
            <a:avLst/>
          </a:prstGeom>
          <a:solidFill>
            <a:srgbClr val="FF90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Arrow: Pentagon 7">
            <a:extLst>
              <a:ext uri="{FF2B5EF4-FFF2-40B4-BE49-F238E27FC236}">
                <a16:creationId xmlns:a16="http://schemas.microsoft.com/office/drawing/2014/main" id="{48781382-329D-36F2-A9D8-5AB66CF5FFEF}"/>
              </a:ext>
            </a:extLst>
          </p:cNvPr>
          <p:cNvSpPr/>
          <p:nvPr/>
        </p:nvSpPr>
        <p:spPr>
          <a:xfrm flipH="1">
            <a:off x="6096000" y="3357122"/>
            <a:ext cx="5196840" cy="2328909"/>
          </a:xfrm>
          <a:prstGeom prst="homePlate">
            <a:avLst/>
          </a:prstGeom>
          <a:solidFill>
            <a:srgbClr val="F856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Pentagon 8">
            <a:extLst>
              <a:ext uri="{FF2B5EF4-FFF2-40B4-BE49-F238E27FC236}">
                <a16:creationId xmlns:a16="http://schemas.microsoft.com/office/drawing/2014/main" id="{CE0E5F89-6A77-C330-2CA6-AE275EE788FF}"/>
              </a:ext>
            </a:extLst>
          </p:cNvPr>
          <p:cNvSpPr/>
          <p:nvPr/>
        </p:nvSpPr>
        <p:spPr>
          <a:xfrm flipH="1">
            <a:off x="6096000" y="1028213"/>
            <a:ext cx="5196840" cy="2328909"/>
          </a:xfrm>
          <a:prstGeom prst="homePlate">
            <a:avLst/>
          </a:prstGeom>
          <a:solidFill>
            <a:srgbClr val="44D8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11">
            <a:extLst>
              <a:ext uri="{FF2B5EF4-FFF2-40B4-BE49-F238E27FC236}">
                <a16:creationId xmlns:a16="http://schemas.microsoft.com/office/drawing/2014/main" id="{349602AC-6E84-2117-E27C-EBB3F81870E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20479" y="1824120"/>
            <a:ext cx="737095" cy="737095"/>
          </a:xfrm>
          <a:prstGeom prst="rect">
            <a:avLst/>
          </a:prstGeom>
        </p:spPr>
      </p:pic>
      <p:pic>
        <p:nvPicPr>
          <p:cNvPr id="14" name="Picture 13">
            <a:extLst>
              <a:ext uri="{FF2B5EF4-FFF2-40B4-BE49-F238E27FC236}">
                <a16:creationId xmlns:a16="http://schemas.microsoft.com/office/drawing/2014/main" id="{48F700B9-3B03-F472-D7A6-009F4A462F2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20479" y="4153028"/>
            <a:ext cx="737096" cy="737096"/>
          </a:xfrm>
          <a:prstGeom prst="rect">
            <a:avLst/>
          </a:prstGeom>
        </p:spPr>
      </p:pic>
      <p:pic>
        <p:nvPicPr>
          <p:cNvPr id="16" name="Picture 15">
            <a:extLst>
              <a:ext uri="{FF2B5EF4-FFF2-40B4-BE49-F238E27FC236}">
                <a16:creationId xmlns:a16="http://schemas.microsoft.com/office/drawing/2014/main" id="{0C14A6C7-AF7A-4558-244F-7A4905AF21C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34426" y="1824119"/>
            <a:ext cx="737095" cy="737095"/>
          </a:xfrm>
          <a:prstGeom prst="rect">
            <a:avLst/>
          </a:prstGeom>
        </p:spPr>
      </p:pic>
      <p:pic>
        <p:nvPicPr>
          <p:cNvPr id="18" name="Picture 17">
            <a:extLst>
              <a:ext uri="{FF2B5EF4-FFF2-40B4-BE49-F238E27FC236}">
                <a16:creationId xmlns:a16="http://schemas.microsoft.com/office/drawing/2014/main" id="{71698F74-E0B4-B993-B1DD-C6B75F02EF9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634425" y="4152123"/>
            <a:ext cx="738000" cy="738000"/>
          </a:xfrm>
          <a:prstGeom prst="rect">
            <a:avLst/>
          </a:prstGeom>
        </p:spPr>
      </p:pic>
      <p:sp>
        <p:nvSpPr>
          <p:cNvPr id="19" name="TextBox 18">
            <a:extLst>
              <a:ext uri="{FF2B5EF4-FFF2-40B4-BE49-F238E27FC236}">
                <a16:creationId xmlns:a16="http://schemas.microsoft.com/office/drawing/2014/main" id="{CE3C5E0F-1765-4F93-DE94-75F4E067A0FC}"/>
              </a:ext>
            </a:extLst>
          </p:cNvPr>
          <p:cNvSpPr txBox="1"/>
          <p:nvPr/>
        </p:nvSpPr>
        <p:spPr>
          <a:xfrm>
            <a:off x="1127760" y="1171969"/>
            <a:ext cx="1343638" cy="369332"/>
          </a:xfrm>
          <a:prstGeom prst="rect">
            <a:avLst/>
          </a:prstGeom>
          <a:noFill/>
        </p:spPr>
        <p:txBody>
          <a:bodyPr wrap="none" rtlCol="0">
            <a:spAutoFit/>
          </a:bodyPr>
          <a:lstStyle/>
          <a:p>
            <a:r>
              <a:rPr lang="en-IN" b="1" dirty="0"/>
              <a:t>STRENGTHS</a:t>
            </a:r>
          </a:p>
        </p:txBody>
      </p:sp>
      <p:sp>
        <p:nvSpPr>
          <p:cNvPr id="20" name="TextBox 19">
            <a:extLst>
              <a:ext uri="{FF2B5EF4-FFF2-40B4-BE49-F238E27FC236}">
                <a16:creationId xmlns:a16="http://schemas.microsoft.com/office/drawing/2014/main" id="{688C7042-F0EA-1D50-5481-AFFE3762695E}"/>
              </a:ext>
            </a:extLst>
          </p:cNvPr>
          <p:cNvSpPr txBox="1"/>
          <p:nvPr/>
        </p:nvSpPr>
        <p:spPr>
          <a:xfrm>
            <a:off x="1127760" y="3500878"/>
            <a:ext cx="1741182" cy="369332"/>
          </a:xfrm>
          <a:prstGeom prst="rect">
            <a:avLst/>
          </a:prstGeom>
          <a:noFill/>
        </p:spPr>
        <p:txBody>
          <a:bodyPr wrap="none" rtlCol="0">
            <a:spAutoFit/>
          </a:bodyPr>
          <a:lstStyle/>
          <a:p>
            <a:r>
              <a:rPr lang="en-IN" b="1" dirty="0"/>
              <a:t>OPPORTUNITIES</a:t>
            </a:r>
          </a:p>
        </p:txBody>
      </p:sp>
      <p:sp>
        <p:nvSpPr>
          <p:cNvPr id="21" name="TextBox 20">
            <a:extLst>
              <a:ext uri="{FF2B5EF4-FFF2-40B4-BE49-F238E27FC236}">
                <a16:creationId xmlns:a16="http://schemas.microsoft.com/office/drawing/2014/main" id="{EBB7D960-FF5C-B71C-DEA2-9178E33926C9}"/>
              </a:ext>
            </a:extLst>
          </p:cNvPr>
          <p:cNvSpPr txBox="1"/>
          <p:nvPr/>
        </p:nvSpPr>
        <p:spPr>
          <a:xfrm>
            <a:off x="7604713" y="1171969"/>
            <a:ext cx="1481496" cy="369332"/>
          </a:xfrm>
          <a:prstGeom prst="rect">
            <a:avLst/>
          </a:prstGeom>
          <a:noFill/>
        </p:spPr>
        <p:txBody>
          <a:bodyPr wrap="none" rtlCol="0">
            <a:spAutoFit/>
          </a:bodyPr>
          <a:lstStyle/>
          <a:p>
            <a:r>
              <a:rPr lang="en-IN" b="1" dirty="0"/>
              <a:t>WEAKNESSES</a:t>
            </a:r>
          </a:p>
        </p:txBody>
      </p:sp>
      <p:sp>
        <p:nvSpPr>
          <p:cNvPr id="22" name="TextBox 21">
            <a:extLst>
              <a:ext uri="{FF2B5EF4-FFF2-40B4-BE49-F238E27FC236}">
                <a16:creationId xmlns:a16="http://schemas.microsoft.com/office/drawing/2014/main" id="{D7377AB2-4135-8E37-6510-81A37EB16695}"/>
              </a:ext>
            </a:extLst>
          </p:cNvPr>
          <p:cNvSpPr txBox="1"/>
          <p:nvPr/>
        </p:nvSpPr>
        <p:spPr>
          <a:xfrm>
            <a:off x="7668238" y="3500878"/>
            <a:ext cx="1080745" cy="369332"/>
          </a:xfrm>
          <a:prstGeom prst="rect">
            <a:avLst/>
          </a:prstGeom>
          <a:noFill/>
        </p:spPr>
        <p:txBody>
          <a:bodyPr wrap="none" rtlCol="0">
            <a:spAutoFit/>
          </a:bodyPr>
          <a:lstStyle/>
          <a:p>
            <a:r>
              <a:rPr lang="en-IN" b="1" dirty="0"/>
              <a:t>THREATS</a:t>
            </a:r>
          </a:p>
        </p:txBody>
      </p:sp>
      <p:grpSp>
        <p:nvGrpSpPr>
          <p:cNvPr id="32" name="Group 31">
            <a:extLst>
              <a:ext uri="{FF2B5EF4-FFF2-40B4-BE49-F238E27FC236}">
                <a16:creationId xmlns:a16="http://schemas.microsoft.com/office/drawing/2014/main" id="{59C9DD69-F070-CAB9-CCB5-D88A0F2E53FB}"/>
              </a:ext>
            </a:extLst>
          </p:cNvPr>
          <p:cNvGrpSpPr/>
          <p:nvPr/>
        </p:nvGrpSpPr>
        <p:grpSpPr>
          <a:xfrm>
            <a:off x="1127760" y="1659271"/>
            <a:ext cx="3581400" cy="1343937"/>
            <a:chOff x="1127760" y="1659271"/>
            <a:chExt cx="3581400" cy="1343937"/>
          </a:xfrm>
        </p:grpSpPr>
        <p:sp>
          <p:nvSpPr>
            <p:cNvPr id="23" name="TextBox 22">
              <a:extLst>
                <a:ext uri="{FF2B5EF4-FFF2-40B4-BE49-F238E27FC236}">
                  <a16:creationId xmlns:a16="http://schemas.microsoft.com/office/drawing/2014/main" id="{40C8692A-DC28-2E74-4B92-2C4D6FB03766}"/>
                </a:ext>
              </a:extLst>
            </p:cNvPr>
            <p:cNvSpPr txBox="1"/>
            <p:nvPr/>
          </p:nvSpPr>
          <p:spPr>
            <a:xfrm>
              <a:off x="1127760" y="1659271"/>
              <a:ext cx="3581400" cy="369332"/>
            </a:xfrm>
            <a:prstGeom prst="rect">
              <a:avLst/>
            </a:prstGeom>
            <a:noFill/>
          </p:spPr>
          <p:txBody>
            <a:bodyPr wrap="square" rtlCol="0">
              <a:spAutoFit/>
            </a:bodyPr>
            <a:lstStyle/>
            <a:p>
              <a:r>
                <a:rPr lang="en-IN" dirty="0"/>
                <a:t>Strong sales and interpersonal skills</a:t>
              </a:r>
            </a:p>
          </p:txBody>
        </p:sp>
        <p:sp>
          <p:nvSpPr>
            <p:cNvPr id="24" name="TextBox 23">
              <a:extLst>
                <a:ext uri="{FF2B5EF4-FFF2-40B4-BE49-F238E27FC236}">
                  <a16:creationId xmlns:a16="http://schemas.microsoft.com/office/drawing/2014/main" id="{0AD2C928-8D24-2931-9183-0101AB679FDB}"/>
                </a:ext>
              </a:extLst>
            </p:cNvPr>
            <p:cNvSpPr txBox="1"/>
            <p:nvPr/>
          </p:nvSpPr>
          <p:spPr>
            <a:xfrm>
              <a:off x="1127760" y="2146574"/>
              <a:ext cx="3581400" cy="369332"/>
            </a:xfrm>
            <a:prstGeom prst="rect">
              <a:avLst/>
            </a:prstGeom>
            <a:noFill/>
          </p:spPr>
          <p:txBody>
            <a:bodyPr wrap="square" rtlCol="0">
              <a:spAutoFit/>
            </a:bodyPr>
            <a:lstStyle/>
            <a:p>
              <a:r>
                <a:rPr lang="en-IN" dirty="0"/>
                <a:t>Strong technical skills</a:t>
              </a:r>
            </a:p>
          </p:txBody>
        </p:sp>
        <p:sp>
          <p:nvSpPr>
            <p:cNvPr id="25" name="TextBox 24">
              <a:extLst>
                <a:ext uri="{FF2B5EF4-FFF2-40B4-BE49-F238E27FC236}">
                  <a16:creationId xmlns:a16="http://schemas.microsoft.com/office/drawing/2014/main" id="{116B51AF-88B0-C9FF-C684-2BC972456E57}"/>
                </a:ext>
              </a:extLst>
            </p:cNvPr>
            <p:cNvSpPr txBox="1"/>
            <p:nvPr/>
          </p:nvSpPr>
          <p:spPr>
            <a:xfrm>
              <a:off x="1127760" y="2633876"/>
              <a:ext cx="3581400" cy="369332"/>
            </a:xfrm>
            <a:prstGeom prst="rect">
              <a:avLst/>
            </a:prstGeom>
            <a:noFill/>
          </p:spPr>
          <p:txBody>
            <a:bodyPr wrap="square" rtlCol="0">
              <a:spAutoFit/>
            </a:bodyPr>
            <a:lstStyle/>
            <a:p>
              <a:r>
                <a:rPr lang="en-IN" dirty="0"/>
                <a:t>Number of completed projects</a:t>
              </a:r>
            </a:p>
          </p:txBody>
        </p:sp>
      </p:grpSp>
      <p:pic>
        <p:nvPicPr>
          <p:cNvPr id="27" name="Picture 26">
            <a:extLst>
              <a:ext uri="{FF2B5EF4-FFF2-40B4-BE49-F238E27FC236}">
                <a16:creationId xmlns:a16="http://schemas.microsoft.com/office/drawing/2014/main" id="{CE4C853C-495B-12BA-704C-69BEADD41A4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570049" y="2831171"/>
            <a:ext cx="1051901" cy="1051901"/>
          </a:xfrm>
          <a:prstGeom prst="rect">
            <a:avLst/>
          </a:prstGeom>
        </p:spPr>
      </p:pic>
      <p:grpSp>
        <p:nvGrpSpPr>
          <p:cNvPr id="31" name="Group 30">
            <a:extLst>
              <a:ext uri="{FF2B5EF4-FFF2-40B4-BE49-F238E27FC236}">
                <a16:creationId xmlns:a16="http://schemas.microsoft.com/office/drawing/2014/main" id="{72772730-2B3E-9FEB-767C-266D7B8237EF}"/>
              </a:ext>
            </a:extLst>
          </p:cNvPr>
          <p:cNvGrpSpPr/>
          <p:nvPr/>
        </p:nvGrpSpPr>
        <p:grpSpPr>
          <a:xfrm>
            <a:off x="7604713" y="1653674"/>
            <a:ext cx="3662033" cy="1349906"/>
            <a:chOff x="7664282" y="1653674"/>
            <a:chExt cx="3662033" cy="1349906"/>
          </a:xfrm>
        </p:grpSpPr>
        <p:sp>
          <p:nvSpPr>
            <p:cNvPr id="28" name="TextBox 27">
              <a:extLst>
                <a:ext uri="{FF2B5EF4-FFF2-40B4-BE49-F238E27FC236}">
                  <a16:creationId xmlns:a16="http://schemas.microsoft.com/office/drawing/2014/main" id="{5B7165FE-A070-C8D7-91FD-CFC2A6D28AE5}"/>
                </a:ext>
              </a:extLst>
            </p:cNvPr>
            <p:cNvSpPr txBox="1"/>
            <p:nvPr/>
          </p:nvSpPr>
          <p:spPr>
            <a:xfrm>
              <a:off x="7664282" y="1653674"/>
              <a:ext cx="3662033" cy="369332"/>
            </a:xfrm>
            <a:prstGeom prst="rect">
              <a:avLst/>
            </a:prstGeom>
            <a:noFill/>
          </p:spPr>
          <p:txBody>
            <a:bodyPr wrap="square" rtlCol="0">
              <a:spAutoFit/>
            </a:bodyPr>
            <a:lstStyle/>
            <a:p>
              <a:r>
                <a:rPr lang="en-IN" dirty="0"/>
                <a:t>No financial or accounting experience</a:t>
              </a:r>
            </a:p>
          </p:txBody>
        </p:sp>
        <p:sp>
          <p:nvSpPr>
            <p:cNvPr id="29" name="TextBox 28">
              <a:extLst>
                <a:ext uri="{FF2B5EF4-FFF2-40B4-BE49-F238E27FC236}">
                  <a16:creationId xmlns:a16="http://schemas.microsoft.com/office/drawing/2014/main" id="{4D636D64-7B57-48D8-C24A-CFD0DA79D850}"/>
                </a:ext>
              </a:extLst>
            </p:cNvPr>
            <p:cNvSpPr txBox="1"/>
            <p:nvPr/>
          </p:nvSpPr>
          <p:spPr>
            <a:xfrm>
              <a:off x="7664282" y="2143961"/>
              <a:ext cx="2655759" cy="369332"/>
            </a:xfrm>
            <a:prstGeom prst="rect">
              <a:avLst/>
            </a:prstGeom>
            <a:noFill/>
          </p:spPr>
          <p:txBody>
            <a:bodyPr wrap="square" rtlCol="0">
              <a:spAutoFit/>
            </a:bodyPr>
            <a:lstStyle/>
            <a:p>
              <a:r>
                <a:rPr lang="en-IN" dirty="0"/>
                <a:t>No marketing strategy</a:t>
              </a:r>
            </a:p>
          </p:txBody>
        </p:sp>
        <p:sp>
          <p:nvSpPr>
            <p:cNvPr id="30" name="TextBox 29">
              <a:extLst>
                <a:ext uri="{FF2B5EF4-FFF2-40B4-BE49-F238E27FC236}">
                  <a16:creationId xmlns:a16="http://schemas.microsoft.com/office/drawing/2014/main" id="{B591465B-6320-7805-2E3B-7E76D74B7B6D}"/>
                </a:ext>
              </a:extLst>
            </p:cNvPr>
            <p:cNvSpPr txBox="1"/>
            <p:nvPr/>
          </p:nvSpPr>
          <p:spPr>
            <a:xfrm>
              <a:off x="7664282" y="2634248"/>
              <a:ext cx="2981603" cy="369332"/>
            </a:xfrm>
            <a:prstGeom prst="rect">
              <a:avLst/>
            </a:prstGeom>
            <a:noFill/>
          </p:spPr>
          <p:txBody>
            <a:bodyPr wrap="square" rtlCol="0">
              <a:spAutoFit/>
            </a:bodyPr>
            <a:lstStyle/>
            <a:p>
              <a:r>
                <a:rPr lang="en-IN" dirty="0"/>
                <a:t>Little money to invest</a:t>
              </a:r>
            </a:p>
          </p:txBody>
        </p:sp>
      </p:grpSp>
      <p:grpSp>
        <p:nvGrpSpPr>
          <p:cNvPr id="33" name="Group 32">
            <a:extLst>
              <a:ext uri="{FF2B5EF4-FFF2-40B4-BE49-F238E27FC236}">
                <a16:creationId xmlns:a16="http://schemas.microsoft.com/office/drawing/2014/main" id="{1FF9D0E5-49F0-AABD-A391-9FEE7F96C5BC}"/>
              </a:ext>
            </a:extLst>
          </p:cNvPr>
          <p:cNvGrpSpPr/>
          <p:nvPr/>
        </p:nvGrpSpPr>
        <p:grpSpPr>
          <a:xfrm>
            <a:off x="1127760" y="3988180"/>
            <a:ext cx="3581400" cy="1343937"/>
            <a:chOff x="1127760" y="1659271"/>
            <a:chExt cx="3581400" cy="1343937"/>
          </a:xfrm>
        </p:grpSpPr>
        <p:sp>
          <p:nvSpPr>
            <p:cNvPr id="34" name="TextBox 33">
              <a:extLst>
                <a:ext uri="{FF2B5EF4-FFF2-40B4-BE49-F238E27FC236}">
                  <a16:creationId xmlns:a16="http://schemas.microsoft.com/office/drawing/2014/main" id="{DB2CE045-15D3-39A7-D6B3-8FD6B4592FC7}"/>
                </a:ext>
              </a:extLst>
            </p:cNvPr>
            <p:cNvSpPr txBox="1"/>
            <p:nvPr/>
          </p:nvSpPr>
          <p:spPr>
            <a:xfrm>
              <a:off x="1127760" y="1659271"/>
              <a:ext cx="3581400" cy="369332"/>
            </a:xfrm>
            <a:prstGeom prst="rect">
              <a:avLst/>
            </a:prstGeom>
            <a:noFill/>
          </p:spPr>
          <p:txBody>
            <a:bodyPr wrap="square" rtlCol="0">
              <a:spAutoFit/>
            </a:bodyPr>
            <a:lstStyle/>
            <a:p>
              <a:r>
                <a:rPr lang="en-IN" dirty="0"/>
                <a:t>Opportunity to bid on large projects</a:t>
              </a:r>
            </a:p>
          </p:txBody>
        </p:sp>
        <p:sp>
          <p:nvSpPr>
            <p:cNvPr id="35" name="TextBox 34">
              <a:extLst>
                <a:ext uri="{FF2B5EF4-FFF2-40B4-BE49-F238E27FC236}">
                  <a16:creationId xmlns:a16="http://schemas.microsoft.com/office/drawing/2014/main" id="{01E3FA08-86F3-2ABE-90B9-E5E56E71B337}"/>
                </a:ext>
              </a:extLst>
            </p:cNvPr>
            <p:cNvSpPr txBox="1"/>
            <p:nvPr/>
          </p:nvSpPr>
          <p:spPr>
            <a:xfrm>
              <a:off x="1127760" y="2146574"/>
              <a:ext cx="3581400" cy="369332"/>
            </a:xfrm>
            <a:prstGeom prst="rect">
              <a:avLst/>
            </a:prstGeom>
            <a:noFill/>
          </p:spPr>
          <p:txBody>
            <a:bodyPr wrap="square" rtlCol="0">
              <a:spAutoFit/>
            </a:bodyPr>
            <a:lstStyle/>
            <a:p>
              <a:r>
                <a:rPr lang="en-IN" dirty="0"/>
                <a:t>Ways to promote company</a:t>
              </a:r>
            </a:p>
          </p:txBody>
        </p:sp>
        <p:sp>
          <p:nvSpPr>
            <p:cNvPr id="36" name="TextBox 35">
              <a:extLst>
                <a:ext uri="{FF2B5EF4-FFF2-40B4-BE49-F238E27FC236}">
                  <a16:creationId xmlns:a16="http://schemas.microsoft.com/office/drawing/2014/main" id="{60C9D679-027D-E4A9-EB52-75062D77D94D}"/>
                </a:ext>
              </a:extLst>
            </p:cNvPr>
            <p:cNvSpPr txBox="1"/>
            <p:nvPr/>
          </p:nvSpPr>
          <p:spPr>
            <a:xfrm>
              <a:off x="1127760" y="2633876"/>
              <a:ext cx="3581400" cy="369332"/>
            </a:xfrm>
            <a:prstGeom prst="rect">
              <a:avLst/>
            </a:prstGeom>
            <a:noFill/>
          </p:spPr>
          <p:txBody>
            <a:bodyPr wrap="square" rtlCol="0">
              <a:spAutoFit/>
            </a:bodyPr>
            <a:lstStyle/>
            <a:p>
              <a:r>
                <a:rPr lang="en-IN" dirty="0"/>
                <a:t>What new segments can we test?</a:t>
              </a:r>
            </a:p>
          </p:txBody>
        </p:sp>
      </p:grpSp>
      <p:grpSp>
        <p:nvGrpSpPr>
          <p:cNvPr id="37" name="Group 36">
            <a:extLst>
              <a:ext uri="{FF2B5EF4-FFF2-40B4-BE49-F238E27FC236}">
                <a16:creationId xmlns:a16="http://schemas.microsoft.com/office/drawing/2014/main" id="{76D90B10-9FB3-DBB8-6946-71CF3D41F254}"/>
              </a:ext>
            </a:extLst>
          </p:cNvPr>
          <p:cNvGrpSpPr/>
          <p:nvPr/>
        </p:nvGrpSpPr>
        <p:grpSpPr>
          <a:xfrm>
            <a:off x="7604713" y="4016285"/>
            <a:ext cx="3662033" cy="1349906"/>
            <a:chOff x="7664282" y="1653674"/>
            <a:chExt cx="3662033" cy="1349906"/>
          </a:xfrm>
        </p:grpSpPr>
        <p:sp>
          <p:nvSpPr>
            <p:cNvPr id="38" name="TextBox 37">
              <a:extLst>
                <a:ext uri="{FF2B5EF4-FFF2-40B4-BE49-F238E27FC236}">
                  <a16:creationId xmlns:a16="http://schemas.microsoft.com/office/drawing/2014/main" id="{F03F9640-22BF-9B5F-2F15-5891FA35948B}"/>
                </a:ext>
              </a:extLst>
            </p:cNvPr>
            <p:cNvSpPr txBox="1"/>
            <p:nvPr/>
          </p:nvSpPr>
          <p:spPr>
            <a:xfrm>
              <a:off x="7664282" y="1653674"/>
              <a:ext cx="3662033" cy="369332"/>
            </a:xfrm>
            <a:prstGeom prst="rect">
              <a:avLst/>
            </a:prstGeom>
            <a:noFill/>
          </p:spPr>
          <p:txBody>
            <a:bodyPr wrap="square" rtlCol="0">
              <a:spAutoFit/>
            </a:bodyPr>
            <a:lstStyle/>
            <a:p>
              <a:r>
                <a:rPr lang="en-IN" dirty="0"/>
                <a:t>Someone might provide same service</a:t>
              </a:r>
            </a:p>
          </p:txBody>
        </p:sp>
        <p:sp>
          <p:nvSpPr>
            <p:cNvPr id="39" name="TextBox 38">
              <a:extLst>
                <a:ext uri="{FF2B5EF4-FFF2-40B4-BE49-F238E27FC236}">
                  <a16:creationId xmlns:a16="http://schemas.microsoft.com/office/drawing/2014/main" id="{F34EC0F7-E61F-FAE2-B660-061002A650FE}"/>
                </a:ext>
              </a:extLst>
            </p:cNvPr>
            <p:cNvSpPr txBox="1"/>
            <p:nvPr/>
          </p:nvSpPr>
          <p:spPr>
            <a:xfrm>
              <a:off x="7664282" y="2143961"/>
              <a:ext cx="3407956" cy="369332"/>
            </a:xfrm>
            <a:prstGeom prst="rect">
              <a:avLst/>
            </a:prstGeom>
            <a:noFill/>
          </p:spPr>
          <p:txBody>
            <a:bodyPr wrap="square" rtlCol="0">
              <a:spAutoFit/>
            </a:bodyPr>
            <a:lstStyle/>
            <a:p>
              <a:r>
                <a:rPr lang="en-IN" dirty="0"/>
                <a:t>How are consumer trends changing</a:t>
              </a:r>
            </a:p>
          </p:txBody>
        </p:sp>
        <p:sp>
          <p:nvSpPr>
            <p:cNvPr id="40" name="TextBox 39">
              <a:extLst>
                <a:ext uri="{FF2B5EF4-FFF2-40B4-BE49-F238E27FC236}">
                  <a16:creationId xmlns:a16="http://schemas.microsoft.com/office/drawing/2014/main" id="{BA711485-7FB7-B8A2-B666-F1D06B5BF877}"/>
                </a:ext>
              </a:extLst>
            </p:cNvPr>
            <p:cNvSpPr txBox="1"/>
            <p:nvPr/>
          </p:nvSpPr>
          <p:spPr>
            <a:xfrm>
              <a:off x="7664282" y="2634248"/>
              <a:ext cx="2981603" cy="369332"/>
            </a:xfrm>
            <a:prstGeom prst="rect">
              <a:avLst/>
            </a:prstGeom>
            <a:noFill/>
          </p:spPr>
          <p:txBody>
            <a:bodyPr wrap="square" rtlCol="0">
              <a:spAutoFit/>
            </a:bodyPr>
            <a:lstStyle/>
            <a:p>
              <a:r>
                <a:rPr lang="en-IN" dirty="0"/>
                <a:t>What are competitors doing?</a:t>
              </a:r>
            </a:p>
          </p:txBody>
        </p:sp>
      </p:grpSp>
      <p:sp>
        <p:nvSpPr>
          <p:cNvPr id="41" name="TextBox 40">
            <a:extLst>
              <a:ext uri="{FF2B5EF4-FFF2-40B4-BE49-F238E27FC236}">
                <a16:creationId xmlns:a16="http://schemas.microsoft.com/office/drawing/2014/main" id="{00B426C1-D14C-41C2-1DD5-E05F1F519ED7}"/>
              </a:ext>
            </a:extLst>
          </p:cNvPr>
          <p:cNvSpPr txBox="1"/>
          <p:nvPr/>
        </p:nvSpPr>
        <p:spPr>
          <a:xfrm>
            <a:off x="0" y="6227445"/>
            <a:ext cx="1072730" cy="369332"/>
          </a:xfrm>
          <a:prstGeom prst="rect">
            <a:avLst/>
          </a:prstGeom>
          <a:noFill/>
        </p:spPr>
        <p:txBody>
          <a:bodyPr wrap="none" rtlCol="0">
            <a:spAutoFit/>
          </a:bodyPr>
          <a:lstStyle/>
          <a:p>
            <a:r>
              <a:rPr lang="en-IN" dirty="0">
                <a:hlinkClick r:id="rId7"/>
              </a:rPr>
              <a:t>PitchSpot</a:t>
            </a:r>
            <a:endParaRPr lang="en-IN" dirty="0"/>
          </a:p>
        </p:txBody>
      </p:sp>
    </p:spTree>
    <p:extLst>
      <p:ext uri="{BB962C8B-B14F-4D97-AF65-F5344CB8AC3E}">
        <p14:creationId xmlns:p14="http://schemas.microsoft.com/office/powerpoint/2010/main" val="193384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9" grpId="0"/>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D9EE-FE6C-8CC3-1D16-7A46BE696FE6}"/>
              </a:ext>
            </a:extLst>
          </p:cNvPr>
          <p:cNvSpPr>
            <a:spLocks noGrp="1"/>
          </p:cNvSpPr>
          <p:nvPr>
            <p:ph type="title"/>
          </p:nvPr>
        </p:nvSpPr>
        <p:spPr/>
        <p:txBody>
          <a:bodyPr/>
          <a:lstStyle/>
          <a:p>
            <a:r>
              <a:rPr lang="en-IN" dirty="0"/>
              <a:t>Mind Map of a SWOT Analysis  - Example</a:t>
            </a:r>
          </a:p>
        </p:txBody>
      </p:sp>
      <p:pic>
        <p:nvPicPr>
          <p:cNvPr id="7" name="Content Placeholder 6">
            <a:extLst>
              <a:ext uri="{FF2B5EF4-FFF2-40B4-BE49-F238E27FC236}">
                <a16:creationId xmlns:a16="http://schemas.microsoft.com/office/drawing/2014/main" id="{F906E524-06D4-DD68-DE84-A20DBC7B5EB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0647" b="5829"/>
          <a:stretch>
            <a:fillRect/>
          </a:stretch>
        </p:blipFill>
        <p:spPr>
          <a:xfrm>
            <a:off x="131762" y="2213042"/>
            <a:ext cx="11928475" cy="2431915"/>
          </a:xfrm>
        </p:spPr>
      </p:pic>
    </p:spTree>
    <p:extLst>
      <p:ext uri="{BB962C8B-B14F-4D97-AF65-F5344CB8AC3E}">
        <p14:creationId xmlns:p14="http://schemas.microsoft.com/office/powerpoint/2010/main" val="2420477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B452E-88B7-9952-0D64-839B50618748}"/>
              </a:ext>
            </a:extLst>
          </p:cNvPr>
          <p:cNvSpPr>
            <a:spLocks noGrp="1"/>
          </p:cNvSpPr>
          <p:nvPr>
            <p:ph type="title"/>
          </p:nvPr>
        </p:nvSpPr>
        <p:spPr/>
        <p:txBody>
          <a:bodyPr/>
          <a:lstStyle/>
          <a:p>
            <a:r>
              <a:rPr lang="en-IN" dirty="0"/>
              <a:t>Identifying Potential Projects</a:t>
            </a:r>
          </a:p>
        </p:txBody>
      </p:sp>
      <p:sp>
        <p:nvSpPr>
          <p:cNvPr id="3" name="Content Placeholder 2">
            <a:extLst>
              <a:ext uri="{FF2B5EF4-FFF2-40B4-BE49-F238E27FC236}">
                <a16:creationId xmlns:a16="http://schemas.microsoft.com/office/drawing/2014/main" id="{7A8C23D3-44CC-62C6-1595-130BD71832C8}"/>
              </a:ext>
            </a:extLst>
          </p:cNvPr>
          <p:cNvSpPr>
            <a:spLocks noGrp="1"/>
          </p:cNvSpPr>
          <p:nvPr>
            <p:ph idx="1"/>
          </p:nvPr>
        </p:nvSpPr>
        <p:spPr>
          <a:xfrm>
            <a:off x="131180" y="863444"/>
            <a:ext cx="11929641" cy="5624905"/>
          </a:xfrm>
        </p:spPr>
        <p:txBody>
          <a:bodyPr/>
          <a:lstStyle/>
          <a:p>
            <a:r>
              <a:rPr lang="en-US" b="1" dirty="0"/>
              <a:t>Project initiation </a:t>
            </a:r>
            <a:r>
              <a:rPr lang="en-US" dirty="0"/>
              <a:t>starts with </a:t>
            </a:r>
            <a:r>
              <a:rPr lang="en-US" b="1" dirty="0"/>
              <a:t>identifying potential projects</a:t>
            </a:r>
            <a:r>
              <a:rPr lang="en-US" dirty="0"/>
              <a:t>, using realistic methods to select which projects to work on</a:t>
            </a:r>
          </a:p>
          <a:p>
            <a:r>
              <a:rPr lang="en-US" dirty="0"/>
              <a:t>It then </a:t>
            </a:r>
            <a:r>
              <a:rPr lang="en-US" b="1" dirty="0"/>
              <a:t>formalize the initiation </a:t>
            </a:r>
            <a:r>
              <a:rPr lang="en-US" dirty="0"/>
              <a:t>by </a:t>
            </a:r>
            <a:r>
              <a:rPr lang="en-US" b="1" dirty="0"/>
              <a:t>issuing </a:t>
            </a:r>
            <a:r>
              <a:rPr lang="en-US" dirty="0"/>
              <a:t>some sort of </a:t>
            </a:r>
            <a:r>
              <a:rPr lang="en-US" b="1" dirty="0">
                <a:solidFill>
                  <a:schemeClr val="accent6"/>
                </a:solidFill>
              </a:rPr>
              <a:t>project charter</a:t>
            </a:r>
            <a:r>
              <a:rPr lang="en-US" dirty="0"/>
              <a:t>.</a:t>
            </a:r>
          </a:p>
          <a:p>
            <a:r>
              <a:rPr lang="en-US" dirty="0"/>
              <a:t>In addition to </a:t>
            </a:r>
            <a:r>
              <a:rPr lang="en-US" b="1" dirty="0"/>
              <a:t>using </a:t>
            </a:r>
            <a:r>
              <a:rPr lang="en-US" dirty="0"/>
              <a:t>a </a:t>
            </a:r>
            <a:r>
              <a:rPr lang="en-US" b="1" dirty="0"/>
              <a:t>SWOT analysis</a:t>
            </a:r>
            <a:r>
              <a:rPr lang="en-US" dirty="0"/>
              <a:t>, organizations often follow a </a:t>
            </a:r>
            <a:r>
              <a:rPr lang="en-US" b="1" dirty="0"/>
              <a:t>four-stage process</a:t>
            </a:r>
            <a:r>
              <a:rPr lang="en-US" dirty="0"/>
              <a:t> for selecting IT projects.</a:t>
            </a:r>
          </a:p>
          <a:p>
            <a:r>
              <a:rPr lang="en-US" b="1" dirty="0"/>
              <a:t>IT strategic plan</a:t>
            </a:r>
            <a:r>
              <a:rPr lang="en-US" dirty="0"/>
              <a:t>: A steering committee develops an </a:t>
            </a:r>
            <a:r>
              <a:rPr lang="en-US" b="1" dirty="0">
                <a:solidFill>
                  <a:schemeClr val="tx2"/>
                </a:solidFill>
              </a:rPr>
              <a:t>IT strategic plan </a:t>
            </a:r>
            <a:r>
              <a:rPr lang="en-US" dirty="0"/>
              <a:t>that is tied to the organization’s overall strategic plan.</a:t>
            </a:r>
          </a:p>
          <a:p>
            <a:pPr lvl="1"/>
            <a:r>
              <a:rPr lang="en-US" dirty="0"/>
              <a:t>The steering committee consists of </a:t>
            </a:r>
            <a:r>
              <a:rPr lang="en-US" b="1" dirty="0"/>
              <a:t>managers from departments </a:t>
            </a:r>
            <a:r>
              <a:rPr lang="en-US" dirty="0"/>
              <a:t>throughout the company to </a:t>
            </a:r>
            <a:r>
              <a:rPr lang="en-US" b="1" dirty="0"/>
              <a:t>ensure </a:t>
            </a:r>
            <a:r>
              <a:rPr lang="en-US" dirty="0"/>
              <a:t>that all </a:t>
            </a:r>
            <a:r>
              <a:rPr lang="en-US" b="1" dirty="0"/>
              <a:t>projects </a:t>
            </a:r>
            <a:r>
              <a:rPr lang="en-US" dirty="0"/>
              <a:t>are </a:t>
            </a:r>
            <a:r>
              <a:rPr lang="en-US" b="1" dirty="0"/>
              <a:t>selected </a:t>
            </a:r>
            <a:r>
              <a:rPr lang="en-US" dirty="0"/>
              <a:t>in the </a:t>
            </a:r>
            <a:r>
              <a:rPr lang="en-US" b="1" dirty="0"/>
              <a:t>best interests</a:t>
            </a:r>
            <a:r>
              <a:rPr lang="en-US" dirty="0"/>
              <a:t> of the entire </a:t>
            </a:r>
            <a:r>
              <a:rPr lang="en-US" b="1" dirty="0"/>
              <a:t>organization</a:t>
            </a:r>
            <a:r>
              <a:rPr lang="en-US" dirty="0"/>
              <a:t>. </a:t>
            </a:r>
          </a:p>
          <a:p>
            <a:pPr lvl="1"/>
            <a:r>
              <a:rPr lang="en-US" dirty="0"/>
              <a:t>The head of the Project Management Office (PMO) would be part of this committee.</a:t>
            </a:r>
          </a:p>
          <a:p>
            <a:pPr lvl="1"/>
            <a:r>
              <a:rPr lang="en-US" dirty="0"/>
              <a:t>It is very important to have </a:t>
            </a:r>
            <a:r>
              <a:rPr lang="en-US" b="1" dirty="0"/>
              <a:t>managers </a:t>
            </a:r>
            <a:r>
              <a:rPr lang="en-US" dirty="0"/>
              <a:t>from </a:t>
            </a:r>
            <a:r>
              <a:rPr lang="en-US" b="1" dirty="0"/>
              <a:t>outside the IT department assist </a:t>
            </a:r>
            <a:r>
              <a:rPr lang="en-US" dirty="0"/>
              <a:t>in developing the </a:t>
            </a:r>
            <a:r>
              <a:rPr lang="en-US" b="1" dirty="0"/>
              <a:t>IT strategic plan</a:t>
            </a:r>
            <a:r>
              <a:rPr lang="en-US" dirty="0"/>
              <a:t>, as they can help IT personnel understand </a:t>
            </a:r>
            <a:r>
              <a:rPr lang="en-US" b="1" dirty="0"/>
              <a:t>organizational strategies </a:t>
            </a:r>
            <a:r>
              <a:rPr lang="en-US" dirty="0"/>
              <a:t>and </a:t>
            </a:r>
            <a:r>
              <a:rPr lang="en-US" b="1" dirty="0"/>
              <a:t>identify the business areas </a:t>
            </a:r>
            <a:r>
              <a:rPr lang="en-US" dirty="0"/>
              <a:t>that support them.</a:t>
            </a:r>
          </a:p>
          <a:p>
            <a:endParaRPr lang="en-IN" dirty="0"/>
          </a:p>
        </p:txBody>
      </p:sp>
    </p:spTree>
    <p:extLst>
      <p:ext uri="{BB962C8B-B14F-4D97-AF65-F5344CB8AC3E}">
        <p14:creationId xmlns:p14="http://schemas.microsoft.com/office/powerpoint/2010/main" val="55049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EDC3-0C2D-0206-B65F-6D86EAFAD87B}"/>
              </a:ext>
            </a:extLst>
          </p:cNvPr>
          <p:cNvSpPr>
            <a:spLocks noGrp="1"/>
          </p:cNvSpPr>
          <p:nvPr>
            <p:ph type="title"/>
          </p:nvPr>
        </p:nvSpPr>
        <p:spPr/>
        <p:txBody>
          <a:bodyPr/>
          <a:lstStyle/>
          <a:p>
            <a:r>
              <a:rPr lang="en-IN" dirty="0"/>
              <a:t>Identifying Potential Projects (contd.)</a:t>
            </a:r>
          </a:p>
        </p:txBody>
      </p:sp>
      <p:sp>
        <p:nvSpPr>
          <p:cNvPr id="3" name="Content Placeholder 2">
            <a:extLst>
              <a:ext uri="{FF2B5EF4-FFF2-40B4-BE49-F238E27FC236}">
                <a16:creationId xmlns:a16="http://schemas.microsoft.com/office/drawing/2014/main" id="{E1C479C2-8C51-A7EF-F2CF-BE5B0E3C1CFE}"/>
              </a:ext>
            </a:extLst>
          </p:cNvPr>
          <p:cNvSpPr>
            <a:spLocks noGrp="1"/>
          </p:cNvSpPr>
          <p:nvPr>
            <p:ph idx="1"/>
          </p:nvPr>
        </p:nvSpPr>
        <p:spPr/>
        <p:txBody>
          <a:bodyPr/>
          <a:lstStyle/>
          <a:p>
            <a:r>
              <a:rPr lang="en-US" b="1" dirty="0"/>
              <a:t>Business Area Analysis</a:t>
            </a:r>
            <a:r>
              <a:rPr lang="en-US" dirty="0"/>
              <a:t>: It outlines </a:t>
            </a:r>
            <a:r>
              <a:rPr lang="en-US" b="1" dirty="0"/>
              <a:t>business processes </a:t>
            </a:r>
            <a:r>
              <a:rPr lang="en-US" dirty="0"/>
              <a:t>that are central to </a:t>
            </a:r>
            <a:r>
              <a:rPr lang="en-US" b="1" dirty="0"/>
              <a:t>achieving strategic goals</a:t>
            </a:r>
            <a:r>
              <a:rPr lang="en-US" dirty="0"/>
              <a:t> and helps determine which processes could most </a:t>
            </a:r>
            <a:r>
              <a:rPr lang="en-US" b="1" dirty="0"/>
              <a:t>benefit</a:t>
            </a:r>
            <a:r>
              <a:rPr lang="en-US" dirty="0"/>
              <a:t> from IT. It helps to identify</a:t>
            </a:r>
          </a:p>
          <a:p>
            <a:pPr lvl="1"/>
            <a:r>
              <a:rPr lang="en-US" dirty="0"/>
              <a:t>Which </a:t>
            </a:r>
            <a:r>
              <a:rPr lang="en-US" b="1" dirty="0"/>
              <a:t>processes</a:t>
            </a:r>
            <a:r>
              <a:rPr lang="en-US" dirty="0"/>
              <a:t> are </a:t>
            </a:r>
            <a:r>
              <a:rPr lang="en-US" b="1" dirty="0"/>
              <a:t>core</a:t>
            </a:r>
            <a:r>
              <a:rPr lang="en-US" dirty="0"/>
              <a:t> to the </a:t>
            </a:r>
            <a:r>
              <a:rPr lang="en-US" b="1" dirty="0"/>
              <a:t>organization’s</a:t>
            </a:r>
            <a:r>
              <a:rPr lang="en-US" dirty="0"/>
              <a:t> strategic </a:t>
            </a:r>
            <a:r>
              <a:rPr lang="en-US" b="1" dirty="0"/>
              <a:t>goals</a:t>
            </a:r>
            <a:r>
              <a:rPr lang="en-US" dirty="0"/>
              <a:t>?</a:t>
            </a:r>
          </a:p>
          <a:p>
            <a:pPr lvl="1"/>
            <a:r>
              <a:rPr lang="en-US" dirty="0"/>
              <a:t>Which </a:t>
            </a:r>
            <a:r>
              <a:rPr lang="en-US" b="1" dirty="0"/>
              <a:t>areas </a:t>
            </a:r>
            <a:r>
              <a:rPr lang="en-US" dirty="0"/>
              <a:t>are </a:t>
            </a:r>
            <a:r>
              <a:rPr lang="en-US" b="1" dirty="0"/>
              <a:t>experiencing inefficiencies</a:t>
            </a:r>
            <a:r>
              <a:rPr lang="en-US" dirty="0"/>
              <a:t>, </a:t>
            </a:r>
            <a:r>
              <a:rPr lang="en-US" b="1" dirty="0"/>
              <a:t>delays</a:t>
            </a:r>
            <a:r>
              <a:rPr lang="en-US" dirty="0"/>
              <a:t>, or </a:t>
            </a:r>
            <a:r>
              <a:rPr lang="en-US" b="1" dirty="0"/>
              <a:t>errors</a:t>
            </a:r>
            <a:r>
              <a:rPr lang="en-US" dirty="0"/>
              <a:t>?</a:t>
            </a:r>
          </a:p>
          <a:p>
            <a:r>
              <a:rPr lang="en-US" b="1" dirty="0"/>
              <a:t>Project Planning</a:t>
            </a:r>
            <a:r>
              <a:rPr lang="en-US" dirty="0"/>
              <a:t>: The organization then starts </a:t>
            </a:r>
            <a:r>
              <a:rPr lang="en-US" b="1" dirty="0"/>
              <a:t>defining the scope</a:t>
            </a:r>
            <a:r>
              <a:rPr lang="en-US" dirty="0"/>
              <a:t>, </a:t>
            </a:r>
            <a:r>
              <a:rPr lang="en-US" b="1" dirty="0"/>
              <a:t>benefits</a:t>
            </a:r>
            <a:r>
              <a:rPr lang="en-US" dirty="0"/>
              <a:t>, and </a:t>
            </a:r>
            <a:r>
              <a:rPr lang="en-US" b="1" dirty="0"/>
              <a:t>constraints </a:t>
            </a:r>
            <a:r>
              <a:rPr lang="en-US" dirty="0"/>
              <a:t>of potential IT projects.</a:t>
            </a:r>
          </a:p>
          <a:p>
            <a:r>
              <a:rPr lang="en-US" b="1" dirty="0"/>
              <a:t>Resource Allocation</a:t>
            </a:r>
            <a:r>
              <a:rPr lang="en-US" dirty="0"/>
              <a:t>: Choose which </a:t>
            </a:r>
            <a:r>
              <a:rPr lang="en-US" b="1" dirty="0"/>
              <a:t>projects to do </a:t>
            </a:r>
            <a:r>
              <a:rPr lang="en-US" dirty="0"/>
              <a:t>and </a:t>
            </a:r>
            <a:r>
              <a:rPr lang="en-US" b="1" dirty="0"/>
              <a:t>assigning resources </a:t>
            </a:r>
            <a:r>
              <a:rPr lang="en-US" dirty="0"/>
              <a:t>for working on them.</a:t>
            </a:r>
            <a:endParaRPr lang="en-IN" dirty="0"/>
          </a:p>
        </p:txBody>
      </p:sp>
      <p:pic>
        <p:nvPicPr>
          <p:cNvPr id="5" name="Picture 4">
            <a:hlinkClick r:id="rId2"/>
            <a:extLst>
              <a:ext uri="{FF2B5EF4-FFF2-40B4-BE49-F238E27FC236}">
                <a16:creationId xmlns:a16="http://schemas.microsoft.com/office/drawing/2014/main" id="{5CCECBE3-C2D3-6A17-2F88-49B47A64A64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15617" y="5742809"/>
            <a:ext cx="2970101" cy="711200"/>
          </a:xfrm>
          <a:prstGeom prst="rect">
            <a:avLst/>
          </a:prstGeom>
        </p:spPr>
      </p:pic>
      <p:pic>
        <p:nvPicPr>
          <p:cNvPr id="7" name="Picture 6">
            <a:hlinkClick r:id="rId4"/>
            <a:extLst>
              <a:ext uri="{FF2B5EF4-FFF2-40B4-BE49-F238E27FC236}">
                <a16:creationId xmlns:a16="http://schemas.microsoft.com/office/drawing/2014/main" id="{E9D48244-507D-6B4A-44FD-03CE19E56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10" y="5747380"/>
            <a:ext cx="2401758" cy="711200"/>
          </a:xfrm>
          <a:prstGeom prst="rect">
            <a:avLst/>
          </a:prstGeom>
        </p:spPr>
      </p:pic>
      <p:sp>
        <p:nvSpPr>
          <p:cNvPr id="8" name="TextBox 7">
            <a:extLst>
              <a:ext uri="{FF2B5EF4-FFF2-40B4-BE49-F238E27FC236}">
                <a16:creationId xmlns:a16="http://schemas.microsoft.com/office/drawing/2014/main" id="{A88C5727-8C6F-A6C3-5EE2-B6D4333E1665}"/>
              </a:ext>
            </a:extLst>
          </p:cNvPr>
          <p:cNvSpPr txBox="1"/>
          <p:nvPr/>
        </p:nvSpPr>
        <p:spPr>
          <a:xfrm>
            <a:off x="131179" y="5863005"/>
            <a:ext cx="1646605" cy="461665"/>
          </a:xfrm>
          <a:prstGeom prst="rect">
            <a:avLst/>
          </a:prstGeom>
          <a:noFill/>
        </p:spPr>
        <p:txBody>
          <a:bodyPr wrap="none" rtlCol="0">
            <a:spAutoFit/>
          </a:bodyPr>
          <a:lstStyle/>
          <a:p>
            <a:r>
              <a:rPr lang="en-IN" sz="2400" b="1" dirty="0">
                <a:solidFill>
                  <a:schemeClr val="accent6"/>
                </a:solidFill>
              </a:rPr>
              <a:t>Case Study:</a:t>
            </a:r>
          </a:p>
        </p:txBody>
      </p:sp>
    </p:spTree>
    <p:extLst>
      <p:ext uri="{BB962C8B-B14F-4D97-AF65-F5344CB8AC3E}">
        <p14:creationId xmlns:p14="http://schemas.microsoft.com/office/powerpoint/2010/main" val="288577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CD1D-6FAB-C2A9-C0AD-24877EBCD856}"/>
              </a:ext>
            </a:extLst>
          </p:cNvPr>
          <p:cNvSpPr>
            <a:spLocks noGrp="1"/>
          </p:cNvSpPr>
          <p:nvPr>
            <p:ph type="title"/>
          </p:nvPr>
        </p:nvSpPr>
        <p:spPr/>
        <p:txBody>
          <a:bodyPr/>
          <a:lstStyle/>
          <a:p>
            <a:r>
              <a:rPr lang="en-IN" dirty="0"/>
              <a:t>Planning Process for Selecting IT Projects</a:t>
            </a:r>
          </a:p>
        </p:txBody>
      </p:sp>
      <p:grpSp>
        <p:nvGrpSpPr>
          <p:cNvPr id="20" name="Group 19">
            <a:extLst>
              <a:ext uri="{FF2B5EF4-FFF2-40B4-BE49-F238E27FC236}">
                <a16:creationId xmlns:a16="http://schemas.microsoft.com/office/drawing/2014/main" id="{6C5B509B-80BE-B570-CBF8-6CB43BA1B737}"/>
              </a:ext>
            </a:extLst>
          </p:cNvPr>
          <p:cNvGrpSpPr/>
          <p:nvPr/>
        </p:nvGrpSpPr>
        <p:grpSpPr>
          <a:xfrm>
            <a:off x="131763" y="863600"/>
            <a:ext cx="6893877" cy="5591174"/>
            <a:chOff x="131763" y="863600"/>
            <a:chExt cx="6893877" cy="5591174"/>
          </a:xfrm>
        </p:grpSpPr>
        <p:sp>
          <p:nvSpPr>
            <p:cNvPr id="21" name="Freeform: Shape 20">
              <a:extLst>
                <a:ext uri="{FF2B5EF4-FFF2-40B4-BE49-F238E27FC236}">
                  <a16:creationId xmlns:a16="http://schemas.microsoft.com/office/drawing/2014/main" id="{20F70215-95BE-C0FC-88E1-8890EBD96FD9}"/>
                </a:ext>
              </a:extLst>
            </p:cNvPr>
            <p:cNvSpPr/>
            <p:nvPr/>
          </p:nvSpPr>
          <p:spPr>
            <a:xfrm>
              <a:off x="2716966" y="863600"/>
              <a:ext cx="1723469" cy="1397793"/>
            </a:xfrm>
            <a:custGeom>
              <a:avLst/>
              <a:gdLst>
                <a:gd name="connsiteX0" fmla="*/ 0 w 1723469"/>
                <a:gd name="connsiteY0" fmla="*/ 1397793 h 1397793"/>
                <a:gd name="connsiteX1" fmla="*/ 861735 w 1723469"/>
                <a:gd name="connsiteY1" fmla="*/ 0 h 1397793"/>
                <a:gd name="connsiteX2" fmla="*/ 861735 w 1723469"/>
                <a:gd name="connsiteY2" fmla="*/ 0 h 1397793"/>
                <a:gd name="connsiteX3" fmla="*/ 1723469 w 1723469"/>
                <a:gd name="connsiteY3" fmla="*/ 1397793 h 1397793"/>
                <a:gd name="connsiteX4" fmla="*/ 0 w 1723469"/>
                <a:gd name="connsiteY4" fmla="*/ 1397793 h 13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469" h="1397793">
                  <a:moveTo>
                    <a:pt x="0" y="1397793"/>
                  </a:moveTo>
                  <a:lnTo>
                    <a:pt x="861735" y="0"/>
                  </a:lnTo>
                  <a:lnTo>
                    <a:pt x="861735" y="0"/>
                  </a:lnTo>
                  <a:lnTo>
                    <a:pt x="1723469" y="1397793"/>
                  </a:lnTo>
                  <a:lnTo>
                    <a:pt x="0" y="139779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kern="1200" dirty="0"/>
            </a:p>
          </p:txBody>
        </p:sp>
        <p:sp>
          <p:nvSpPr>
            <p:cNvPr id="22" name="Freeform: Shape 21">
              <a:extLst>
                <a:ext uri="{FF2B5EF4-FFF2-40B4-BE49-F238E27FC236}">
                  <a16:creationId xmlns:a16="http://schemas.microsoft.com/office/drawing/2014/main" id="{6D69C19D-392C-A5C6-B89A-B3972116A494}"/>
                </a:ext>
              </a:extLst>
            </p:cNvPr>
            <p:cNvSpPr/>
            <p:nvPr/>
          </p:nvSpPr>
          <p:spPr>
            <a:xfrm>
              <a:off x="1855232" y="2261393"/>
              <a:ext cx="3446938" cy="1397793"/>
            </a:xfrm>
            <a:custGeom>
              <a:avLst/>
              <a:gdLst>
                <a:gd name="connsiteX0" fmla="*/ 0 w 3446938"/>
                <a:gd name="connsiteY0" fmla="*/ 1397793 h 1397793"/>
                <a:gd name="connsiteX1" fmla="*/ 861739 w 3446938"/>
                <a:gd name="connsiteY1" fmla="*/ 0 h 1397793"/>
                <a:gd name="connsiteX2" fmla="*/ 2585199 w 3446938"/>
                <a:gd name="connsiteY2" fmla="*/ 0 h 1397793"/>
                <a:gd name="connsiteX3" fmla="*/ 3446938 w 3446938"/>
                <a:gd name="connsiteY3" fmla="*/ 1397793 h 1397793"/>
                <a:gd name="connsiteX4" fmla="*/ 0 w 3446938"/>
                <a:gd name="connsiteY4" fmla="*/ 1397793 h 13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6938" h="1397793">
                  <a:moveTo>
                    <a:pt x="0" y="1397793"/>
                  </a:moveTo>
                  <a:lnTo>
                    <a:pt x="861739" y="0"/>
                  </a:lnTo>
                  <a:lnTo>
                    <a:pt x="2585199" y="0"/>
                  </a:lnTo>
                  <a:lnTo>
                    <a:pt x="3446938" y="1397793"/>
                  </a:lnTo>
                  <a:lnTo>
                    <a:pt x="0" y="1397793"/>
                  </a:lnTo>
                  <a:close/>
                </a:path>
              </a:pathLst>
            </a:custGeom>
          </p:spPr>
          <p:style>
            <a:lnRef idx="2">
              <a:schemeClr val="lt1">
                <a:hueOff val="0"/>
                <a:satOff val="0"/>
                <a:lumOff val="0"/>
                <a:alphaOff val="0"/>
              </a:schemeClr>
            </a:lnRef>
            <a:fillRef idx="1">
              <a:schemeClr val="accent5">
                <a:hueOff val="-682485"/>
                <a:satOff val="-13775"/>
                <a:lumOff val="-1045"/>
                <a:alphaOff val="0"/>
              </a:schemeClr>
            </a:fillRef>
            <a:effectRef idx="0">
              <a:schemeClr val="accent5">
                <a:hueOff val="-682485"/>
                <a:satOff val="-13775"/>
                <a:lumOff val="-1045"/>
                <a:alphaOff val="0"/>
              </a:schemeClr>
            </a:effectRef>
            <a:fontRef idx="minor">
              <a:schemeClr val="lt1"/>
            </a:fontRef>
          </p:style>
          <p:txBody>
            <a:bodyPr spcFirstLastPara="0" vert="horz" wrap="square" lIns="685764" tIns="82550" rIns="685764" bIns="82550" numCol="1" spcCol="1270" anchor="ctr" anchorCtr="0">
              <a:noAutofit/>
            </a:bodyPr>
            <a:lstStyle/>
            <a:p>
              <a:pPr marL="0" lvl="0" indent="0" algn="ctr" defTabSz="2889250">
                <a:lnSpc>
                  <a:spcPct val="90000"/>
                </a:lnSpc>
                <a:spcBef>
                  <a:spcPct val="0"/>
                </a:spcBef>
                <a:spcAft>
                  <a:spcPct val="35000"/>
                </a:spcAft>
                <a:buNone/>
              </a:pPr>
              <a:endParaRPr lang="en-IN" sz="6500" kern="1200" dirty="0">
                <a:noFill/>
              </a:endParaRPr>
            </a:p>
          </p:txBody>
        </p:sp>
        <p:sp>
          <p:nvSpPr>
            <p:cNvPr id="23" name="Freeform: Shape 22">
              <a:extLst>
                <a:ext uri="{FF2B5EF4-FFF2-40B4-BE49-F238E27FC236}">
                  <a16:creationId xmlns:a16="http://schemas.microsoft.com/office/drawing/2014/main" id="{E7E37BDC-4F54-92AA-85FE-FA1E25F96B8A}"/>
                </a:ext>
              </a:extLst>
            </p:cNvPr>
            <p:cNvSpPr/>
            <p:nvPr/>
          </p:nvSpPr>
          <p:spPr>
            <a:xfrm>
              <a:off x="993497" y="3659187"/>
              <a:ext cx="5170407" cy="1397793"/>
            </a:xfrm>
            <a:custGeom>
              <a:avLst/>
              <a:gdLst>
                <a:gd name="connsiteX0" fmla="*/ 0 w 5170407"/>
                <a:gd name="connsiteY0" fmla="*/ 1397793 h 1397793"/>
                <a:gd name="connsiteX1" fmla="*/ 861739 w 5170407"/>
                <a:gd name="connsiteY1" fmla="*/ 0 h 1397793"/>
                <a:gd name="connsiteX2" fmla="*/ 4308668 w 5170407"/>
                <a:gd name="connsiteY2" fmla="*/ 0 h 1397793"/>
                <a:gd name="connsiteX3" fmla="*/ 5170407 w 5170407"/>
                <a:gd name="connsiteY3" fmla="*/ 1397793 h 1397793"/>
                <a:gd name="connsiteX4" fmla="*/ 0 w 5170407"/>
                <a:gd name="connsiteY4" fmla="*/ 1397793 h 13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407" h="1397793">
                  <a:moveTo>
                    <a:pt x="0" y="1397793"/>
                  </a:moveTo>
                  <a:lnTo>
                    <a:pt x="861739" y="0"/>
                  </a:lnTo>
                  <a:lnTo>
                    <a:pt x="4308668" y="0"/>
                  </a:lnTo>
                  <a:lnTo>
                    <a:pt x="5170407" y="1397793"/>
                  </a:lnTo>
                  <a:lnTo>
                    <a:pt x="0" y="1397793"/>
                  </a:lnTo>
                  <a:close/>
                </a:path>
              </a:pathLst>
            </a:custGeom>
          </p:spPr>
          <p:style>
            <a:lnRef idx="2">
              <a:schemeClr val="lt1">
                <a:hueOff val="0"/>
                <a:satOff val="0"/>
                <a:lumOff val="0"/>
                <a:alphaOff val="0"/>
              </a:schemeClr>
            </a:lnRef>
            <a:fillRef idx="1">
              <a:schemeClr val="accent5">
                <a:hueOff val="-1364971"/>
                <a:satOff val="-27549"/>
                <a:lumOff val="-2091"/>
                <a:alphaOff val="0"/>
              </a:schemeClr>
            </a:fillRef>
            <a:effectRef idx="0">
              <a:schemeClr val="accent5">
                <a:hueOff val="-1364971"/>
                <a:satOff val="-27549"/>
                <a:lumOff val="-2091"/>
                <a:alphaOff val="0"/>
              </a:schemeClr>
            </a:effectRef>
            <a:fontRef idx="minor">
              <a:schemeClr val="lt1"/>
            </a:fontRef>
          </p:style>
          <p:txBody>
            <a:bodyPr spcFirstLastPara="0" vert="horz" wrap="square" lIns="987371" tIns="82550" rIns="987371" bIns="82550" numCol="1" spcCol="1270" anchor="ctr" anchorCtr="0">
              <a:noAutofit/>
            </a:bodyPr>
            <a:lstStyle/>
            <a:p>
              <a:pPr marL="0" lvl="0" indent="0" algn="ctr" defTabSz="2889250">
                <a:lnSpc>
                  <a:spcPct val="90000"/>
                </a:lnSpc>
                <a:spcBef>
                  <a:spcPct val="0"/>
                </a:spcBef>
                <a:spcAft>
                  <a:spcPct val="35000"/>
                </a:spcAft>
                <a:buNone/>
              </a:pPr>
              <a:endParaRPr lang="en-IN" sz="6500" kern="1200" dirty="0"/>
            </a:p>
          </p:txBody>
        </p:sp>
        <p:sp>
          <p:nvSpPr>
            <p:cNvPr id="24" name="Freeform: Shape 23">
              <a:extLst>
                <a:ext uri="{FF2B5EF4-FFF2-40B4-BE49-F238E27FC236}">
                  <a16:creationId xmlns:a16="http://schemas.microsoft.com/office/drawing/2014/main" id="{CC60B4E7-E476-7ABA-4937-5025E9A6FEF5}"/>
                </a:ext>
              </a:extLst>
            </p:cNvPr>
            <p:cNvSpPr/>
            <p:nvPr/>
          </p:nvSpPr>
          <p:spPr>
            <a:xfrm>
              <a:off x="131763" y="5056981"/>
              <a:ext cx="6893877" cy="1397793"/>
            </a:xfrm>
            <a:custGeom>
              <a:avLst/>
              <a:gdLst>
                <a:gd name="connsiteX0" fmla="*/ 0 w 6893877"/>
                <a:gd name="connsiteY0" fmla="*/ 1397793 h 1397793"/>
                <a:gd name="connsiteX1" fmla="*/ 861739 w 6893877"/>
                <a:gd name="connsiteY1" fmla="*/ 0 h 1397793"/>
                <a:gd name="connsiteX2" fmla="*/ 6032138 w 6893877"/>
                <a:gd name="connsiteY2" fmla="*/ 0 h 1397793"/>
                <a:gd name="connsiteX3" fmla="*/ 6893877 w 6893877"/>
                <a:gd name="connsiteY3" fmla="*/ 1397793 h 1397793"/>
                <a:gd name="connsiteX4" fmla="*/ 0 w 6893877"/>
                <a:gd name="connsiteY4" fmla="*/ 1397793 h 13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3877" h="1397793">
                  <a:moveTo>
                    <a:pt x="0" y="1397793"/>
                  </a:moveTo>
                  <a:lnTo>
                    <a:pt x="861739" y="0"/>
                  </a:lnTo>
                  <a:lnTo>
                    <a:pt x="6032138" y="0"/>
                  </a:lnTo>
                  <a:lnTo>
                    <a:pt x="6893877" y="1397793"/>
                  </a:lnTo>
                  <a:lnTo>
                    <a:pt x="0" y="1397793"/>
                  </a:lnTo>
                  <a:close/>
                </a:path>
              </a:pathLst>
            </a:custGeom>
          </p:spPr>
          <p:style>
            <a:lnRef idx="2">
              <a:schemeClr val="lt1">
                <a:hueOff val="0"/>
                <a:satOff val="0"/>
                <a:lumOff val="0"/>
                <a:alphaOff val="0"/>
              </a:schemeClr>
            </a:lnRef>
            <a:fillRef idx="1">
              <a:schemeClr val="accent5">
                <a:hueOff val="-2047456"/>
                <a:satOff val="-41324"/>
                <a:lumOff val="-3136"/>
                <a:alphaOff val="0"/>
              </a:schemeClr>
            </a:fillRef>
            <a:effectRef idx="0">
              <a:schemeClr val="accent5">
                <a:hueOff val="-2047456"/>
                <a:satOff val="-41324"/>
                <a:lumOff val="-3136"/>
                <a:alphaOff val="0"/>
              </a:schemeClr>
            </a:effectRef>
            <a:fontRef idx="minor">
              <a:schemeClr val="lt1"/>
            </a:fontRef>
          </p:style>
          <p:txBody>
            <a:bodyPr spcFirstLastPara="0" vert="horz" wrap="square" lIns="1288978" tIns="82550" rIns="1288979" bIns="82550" numCol="1" spcCol="1270" anchor="ctr" anchorCtr="0">
              <a:noAutofit/>
            </a:bodyPr>
            <a:lstStyle/>
            <a:p>
              <a:pPr marL="0" lvl="0" indent="0" algn="ctr" defTabSz="2889250">
                <a:lnSpc>
                  <a:spcPct val="90000"/>
                </a:lnSpc>
                <a:spcBef>
                  <a:spcPct val="0"/>
                </a:spcBef>
                <a:spcAft>
                  <a:spcPct val="35000"/>
                </a:spcAft>
                <a:buNone/>
              </a:pPr>
              <a:endParaRPr lang="en-IN" sz="6500" kern="1200" dirty="0">
                <a:noFill/>
              </a:endParaRPr>
            </a:p>
          </p:txBody>
        </p:sp>
      </p:grpSp>
      <p:sp>
        <p:nvSpPr>
          <p:cNvPr id="5" name="TextBox 4">
            <a:extLst>
              <a:ext uri="{FF2B5EF4-FFF2-40B4-BE49-F238E27FC236}">
                <a16:creationId xmlns:a16="http://schemas.microsoft.com/office/drawing/2014/main" id="{F8303922-49E6-C954-3CA1-8440997EB656}"/>
              </a:ext>
            </a:extLst>
          </p:cNvPr>
          <p:cNvSpPr txBox="1"/>
          <p:nvPr/>
        </p:nvSpPr>
        <p:spPr>
          <a:xfrm>
            <a:off x="3022441" y="1295400"/>
            <a:ext cx="1072040" cy="923330"/>
          </a:xfrm>
          <a:prstGeom prst="rect">
            <a:avLst/>
          </a:prstGeom>
          <a:noFill/>
        </p:spPr>
        <p:txBody>
          <a:bodyPr wrap="square" rtlCol="0">
            <a:spAutoFit/>
          </a:bodyPr>
          <a:lstStyle/>
          <a:p>
            <a:pPr algn="ctr"/>
            <a:r>
              <a:rPr lang="en-US" b="0" i="0" u="none" strike="noStrike" baseline="0" dirty="0">
                <a:solidFill>
                  <a:schemeClr val="bg1"/>
                </a:solidFill>
              </a:rPr>
              <a:t>IT Strategy Planning</a:t>
            </a:r>
            <a:endParaRPr lang="en-IN" dirty="0">
              <a:solidFill>
                <a:schemeClr val="bg1"/>
              </a:solidFill>
            </a:endParaRPr>
          </a:p>
        </p:txBody>
      </p:sp>
      <p:sp>
        <p:nvSpPr>
          <p:cNvPr id="6" name="TextBox 5">
            <a:extLst>
              <a:ext uri="{FF2B5EF4-FFF2-40B4-BE49-F238E27FC236}">
                <a16:creationId xmlns:a16="http://schemas.microsoft.com/office/drawing/2014/main" id="{B3F6D191-64E5-DE72-BF08-30A8D80EBE81}"/>
              </a:ext>
            </a:extLst>
          </p:cNvPr>
          <p:cNvSpPr txBox="1"/>
          <p:nvPr/>
        </p:nvSpPr>
        <p:spPr>
          <a:xfrm>
            <a:off x="2743875" y="2650530"/>
            <a:ext cx="1669651" cy="707886"/>
          </a:xfrm>
          <a:prstGeom prst="rect">
            <a:avLst/>
          </a:prstGeom>
          <a:noFill/>
        </p:spPr>
        <p:txBody>
          <a:bodyPr wrap="square" rtlCol="0">
            <a:spAutoFit/>
          </a:bodyPr>
          <a:lstStyle/>
          <a:p>
            <a:pPr algn="ctr"/>
            <a:r>
              <a:rPr lang="en-US" sz="2000" b="0" i="0" u="none" strike="noStrike" baseline="0" dirty="0">
                <a:solidFill>
                  <a:schemeClr val="bg1"/>
                </a:solidFill>
              </a:rPr>
              <a:t>Business Area Analysis</a:t>
            </a:r>
            <a:endParaRPr lang="en-IN" sz="2000" dirty="0">
              <a:solidFill>
                <a:schemeClr val="bg1"/>
              </a:solidFill>
            </a:endParaRPr>
          </a:p>
        </p:txBody>
      </p:sp>
      <p:sp>
        <p:nvSpPr>
          <p:cNvPr id="7" name="TextBox 6">
            <a:extLst>
              <a:ext uri="{FF2B5EF4-FFF2-40B4-BE49-F238E27FC236}">
                <a16:creationId xmlns:a16="http://schemas.microsoft.com/office/drawing/2014/main" id="{20267D78-66EC-B6CF-EE22-8028EBAD8ACE}"/>
              </a:ext>
            </a:extLst>
          </p:cNvPr>
          <p:cNvSpPr txBox="1"/>
          <p:nvPr/>
        </p:nvSpPr>
        <p:spPr>
          <a:xfrm>
            <a:off x="2561713" y="4189615"/>
            <a:ext cx="1993495" cy="400110"/>
          </a:xfrm>
          <a:prstGeom prst="rect">
            <a:avLst/>
          </a:prstGeom>
          <a:noFill/>
        </p:spPr>
        <p:txBody>
          <a:bodyPr wrap="square" rtlCol="0">
            <a:spAutoFit/>
          </a:bodyPr>
          <a:lstStyle/>
          <a:p>
            <a:pPr algn="ctr"/>
            <a:r>
              <a:rPr lang="en-US" sz="2000" b="0" i="0" u="none" strike="noStrike" baseline="0" dirty="0">
                <a:solidFill>
                  <a:schemeClr val="bg1"/>
                </a:solidFill>
              </a:rPr>
              <a:t>Project Planning</a:t>
            </a:r>
            <a:endParaRPr lang="en-IN" sz="2000" dirty="0">
              <a:solidFill>
                <a:schemeClr val="bg1"/>
              </a:solidFill>
            </a:endParaRPr>
          </a:p>
        </p:txBody>
      </p:sp>
      <p:sp>
        <p:nvSpPr>
          <p:cNvPr id="8" name="TextBox 7">
            <a:extLst>
              <a:ext uri="{FF2B5EF4-FFF2-40B4-BE49-F238E27FC236}">
                <a16:creationId xmlns:a16="http://schemas.microsoft.com/office/drawing/2014/main" id="{89055261-DC53-1F4B-EC09-68FFB860D2CB}"/>
              </a:ext>
            </a:extLst>
          </p:cNvPr>
          <p:cNvSpPr txBox="1"/>
          <p:nvPr/>
        </p:nvSpPr>
        <p:spPr>
          <a:xfrm>
            <a:off x="2408578" y="5615907"/>
            <a:ext cx="2340244" cy="400110"/>
          </a:xfrm>
          <a:prstGeom prst="rect">
            <a:avLst/>
          </a:prstGeom>
          <a:noFill/>
        </p:spPr>
        <p:txBody>
          <a:bodyPr wrap="square" rtlCol="0">
            <a:spAutoFit/>
          </a:bodyPr>
          <a:lstStyle/>
          <a:p>
            <a:pPr algn="ctr"/>
            <a:r>
              <a:rPr lang="en-US" sz="2000" b="0" i="0" u="none" strike="noStrike" baseline="0" dirty="0">
                <a:solidFill>
                  <a:schemeClr val="bg1"/>
                </a:solidFill>
              </a:rPr>
              <a:t>Resource Allocation</a:t>
            </a:r>
            <a:endParaRPr lang="en-IN" sz="2000" dirty="0">
              <a:solidFill>
                <a:schemeClr val="bg1"/>
              </a:solidFill>
            </a:endParaRPr>
          </a:p>
        </p:txBody>
      </p:sp>
      <p:cxnSp>
        <p:nvCxnSpPr>
          <p:cNvPr id="10" name="Straight Arrow Connector 9">
            <a:extLst>
              <a:ext uri="{FF2B5EF4-FFF2-40B4-BE49-F238E27FC236}">
                <a16:creationId xmlns:a16="http://schemas.microsoft.com/office/drawing/2014/main" id="{E2B3FF81-AACC-90C9-A9DF-2AD0B29494D5}"/>
              </a:ext>
            </a:extLst>
          </p:cNvPr>
          <p:cNvCxnSpPr>
            <a:cxnSpLocks/>
          </p:cNvCxnSpPr>
          <p:nvPr/>
        </p:nvCxnSpPr>
        <p:spPr>
          <a:xfrm>
            <a:off x="4212077" y="1536970"/>
            <a:ext cx="1984442"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874BF9F-BC00-A002-B081-8A9ED84A0A8D}"/>
              </a:ext>
            </a:extLst>
          </p:cNvPr>
          <p:cNvSpPr txBox="1"/>
          <p:nvPr/>
        </p:nvSpPr>
        <p:spPr>
          <a:xfrm>
            <a:off x="7751567" y="1213804"/>
            <a:ext cx="4440432" cy="923330"/>
          </a:xfrm>
          <a:prstGeom prst="rect">
            <a:avLst/>
          </a:prstGeom>
          <a:noFill/>
        </p:spPr>
        <p:txBody>
          <a:bodyPr wrap="square" rtlCol="0">
            <a:spAutoFit/>
          </a:bodyPr>
          <a:lstStyle/>
          <a:p>
            <a:pPr algn="just"/>
            <a:r>
              <a:rPr lang="en-US" dirty="0"/>
              <a:t>Tie information technology strategy to mission and vision of organization. Identify key business areas.</a:t>
            </a:r>
            <a:endParaRPr lang="en-IN" dirty="0"/>
          </a:p>
        </p:txBody>
      </p:sp>
      <p:cxnSp>
        <p:nvCxnSpPr>
          <p:cNvPr id="13" name="Straight Arrow Connector 12">
            <a:extLst>
              <a:ext uri="{FF2B5EF4-FFF2-40B4-BE49-F238E27FC236}">
                <a16:creationId xmlns:a16="http://schemas.microsoft.com/office/drawing/2014/main" id="{2271BFD5-D3A6-EF08-D711-2294801CDA3D}"/>
              </a:ext>
            </a:extLst>
          </p:cNvPr>
          <p:cNvCxnSpPr>
            <a:cxnSpLocks/>
          </p:cNvCxnSpPr>
          <p:nvPr/>
        </p:nvCxnSpPr>
        <p:spPr>
          <a:xfrm>
            <a:off x="5204298" y="3005258"/>
            <a:ext cx="1984442"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3690516-2444-D0BD-87D7-E71BAFAB3FD0}"/>
              </a:ext>
            </a:extLst>
          </p:cNvPr>
          <p:cNvSpPr txBox="1"/>
          <p:nvPr/>
        </p:nvSpPr>
        <p:spPr>
          <a:xfrm>
            <a:off x="7751565" y="2644554"/>
            <a:ext cx="4440432" cy="646331"/>
          </a:xfrm>
          <a:prstGeom prst="rect">
            <a:avLst/>
          </a:prstGeom>
          <a:noFill/>
        </p:spPr>
        <p:txBody>
          <a:bodyPr wrap="square" rtlCol="0">
            <a:spAutoFit/>
          </a:bodyPr>
          <a:lstStyle/>
          <a:p>
            <a:pPr algn="just"/>
            <a:r>
              <a:rPr lang="en-US" dirty="0"/>
              <a:t>Document key business processes that could benefit from information technology.</a:t>
            </a:r>
            <a:endParaRPr lang="en-IN" dirty="0"/>
          </a:p>
        </p:txBody>
      </p:sp>
      <p:cxnSp>
        <p:nvCxnSpPr>
          <p:cNvPr id="15" name="Straight Arrow Connector 14">
            <a:extLst>
              <a:ext uri="{FF2B5EF4-FFF2-40B4-BE49-F238E27FC236}">
                <a16:creationId xmlns:a16="http://schemas.microsoft.com/office/drawing/2014/main" id="{04DE09B1-3BD7-FE39-AAAE-D8C8CA500870}"/>
              </a:ext>
            </a:extLst>
          </p:cNvPr>
          <p:cNvCxnSpPr>
            <a:cxnSpLocks/>
          </p:cNvCxnSpPr>
          <p:nvPr/>
        </p:nvCxnSpPr>
        <p:spPr>
          <a:xfrm>
            <a:off x="5948500" y="4355786"/>
            <a:ext cx="1507713"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91ACF95-FE05-279B-C5E6-C2444AC5BE14}"/>
              </a:ext>
            </a:extLst>
          </p:cNvPr>
          <p:cNvSpPr txBox="1"/>
          <p:nvPr/>
        </p:nvSpPr>
        <p:spPr>
          <a:xfrm>
            <a:off x="7751566" y="4042347"/>
            <a:ext cx="4440434" cy="646331"/>
          </a:xfrm>
          <a:prstGeom prst="rect">
            <a:avLst/>
          </a:prstGeom>
          <a:noFill/>
        </p:spPr>
        <p:txBody>
          <a:bodyPr wrap="square" rtlCol="0">
            <a:spAutoFit/>
          </a:bodyPr>
          <a:lstStyle/>
          <a:p>
            <a:pPr algn="just"/>
            <a:r>
              <a:rPr lang="en-US" dirty="0"/>
              <a:t>Define potential projects. Define project scope, benefits, and constraints.</a:t>
            </a:r>
            <a:endParaRPr lang="en-IN" dirty="0"/>
          </a:p>
        </p:txBody>
      </p:sp>
      <p:cxnSp>
        <p:nvCxnSpPr>
          <p:cNvPr id="18" name="Straight Arrow Connector 17">
            <a:extLst>
              <a:ext uri="{FF2B5EF4-FFF2-40B4-BE49-F238E27FC236}">
                <a16:creationId xmlns:a16="http://schemas.microsoft.com/office/drawing/2014/main" id="{9B2CA6BB-AB27-C998-D79E-F0E8805B36AE}"/>
              </a:ext>
            </a:extLst>
          </p:cNvPr>
          <p:cNvCxnSpPr>
            <a:cxnSpLocks/>
          </p:cNvCxnSpPr>
          <p:nvPr/>
        </p:nvCxnSpPr>
        <p:spPr>
          <a:xfrm>
            <a:off x="6702355" y="5745065"/>
            <a:ext cx="904672"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6563F193-7C55-5244-95BD-0C2657A0F72E}"/>
              </a:ext>
            </a:extLst>
          </p:cNvPr>
          <p:cNvSpPr txBox="1"/>
          <p:nvPr/>
        </p:nvSpPr>
        <p:spPr>
          <a:xfrm>
            <a:off x="7751563" y="5421899"/>
            <a:ext cx="4440434" cy="369332"/>
          </a:xfrm>
          <a:prstGeom prst="rect">
            <a:avLst/>
          </a:prstGeom>
          <a:noFill/>
        </p:spPr>
        <p:txBody>
          <a:bodyPr wrap="square" rtlCol="0">
            <a:spAutoFit/>
          </a:bodyPr>
          <a:lstStyle/>
          <a:p>
            <a:pPr algn="just"/>
            <a:r>
              <a:rPr lang="en-US" dirty="0"/>
              <a:t>Finalizing projects. Assign resources.</a:t>
            </a:r>
            <a:endParaRPr lang="en-IN" dirty="0"/>
          </a:p>
        </p:txBody>
      </p:sp>
      <p:sp>
        <p:nvSpPr>
          <p:cNvPr id="25" name="TextBox 24">
            <a:extLst>
              <a:ext uri="{FF2B5EF4-FFF2-40B4-BE49-F238E27FC236}">
                <a16:creationId xmlns:a16="http://schemas.microsoft.com/office/drawing/2014/main" id="{CB1B2B74-FDF0-1627-5DF9-956EB85C02F9}"/>
              </a:ext>
            </a:extLst>
          </p:cNvPr>
          <p:cNvSpPr txBox="1"/>
          <p:nvPr/>
        </p:nvSpPr>
        <p:spPr>
          <a:xfrm>
            <a:off x="7751567" y="759409"/>
            <a:ext cx="4440433" cy="400110"/>
          </a:xfrm>
          <a:prstGeom prst="rect">
            <a:avLst/>
          </a:prstGeom>
          <a:solidFill>
            <a:schemeClr val="bg1">
              <a:lumMod val="95000"/>
            </a:schemeClr>
          </a:solidFill>
          <a:ln>
            <a:noFill/>
          </a:ln>
        </p:spPr>
        <p:txBody>
          <a:bodyPr wrap="square" rtlCol="0">
            <a:spAutoFit/>
          </a:bodyPr>
          <a:lstStyle/>
          <a:p>
            <a:pPr algn="ctr"/>
            <a:r>
              <a:rPr lang="en-US" sz="2000" b="0" i="0" u="none" strike="noStrike" baseline="0" dirty="0"/>
              <a:t>Results Produced</a:t>
            </a:r>
            <a:endParaRPr lang="en-IN" sz="2000" dirty="0"/>
          </a:p>
        </p:txBody>
      </p:sp>
      <p:cxnSp>
        <p:nvCxnSpPr>
          <p:cNvPr id="31" name="Straight Connector 30">
            <a:extLst>
              <a:ext uri="{FF2B5EF4-FFF2-40B4-BE49-F238E27FC236}">
                <a16:creationId xmlns:a16="http://schemas.microsoft.com/office/drawing/2014/main" id="{202E8C15-E576-75DD-0A57-B6943F6635A8}"/>
              </a:ext>
            </a:extLst>
          </p:cNvPr>
          <p:cNvCxnSpPr/>
          <p:nvPr/>
        </p:nvCxnSpPr>
        <p:spPr>
          <a:xfrm>
            <a:off x="4555208" y="2261393"/>
            <a:ext cx="75362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46A6A4-CCDC-9468-6F7A-FAE7E82CB2B0}"/>
              </a:ext>
            </a:extLst>
          </p:cNvPr>
          <p:cNvCxnSpPr>
            <a:cxnSpLocks/>
          </p:cNvCxnSpPr>
          <p:nvPr/>
        </p:nvCxnSpPr>
        <p:spPr>
          <a:xfrm>
            <a:off x="5427455" y="3659186"/>
            <a:ext cx="66640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77F657-931D-05D6-CD00-FBC3C354154D}"/>
              </a:ext>
            </a:extLst>
          </p:cNvPr>
          <p:cNvCxnSpPr>
            <a:cxnSpLocks/>
          </p:cNvCxnSpPr>
          <p:nvPr/>
        </p:nvCxnSpPr>
        <p:spPr>
          <a:xfrm>
            <a:off x="6319157" y="5056980"/>
            <a:ext cx="5772324"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B9DEECB-7AD4-86C5-56FC-67B780CFFCD2}"/>
              </a:ext>
            </a:extLst>
          </p:cNvPr>
          <p:cNvSpPr txBox="1"/>
          <p:nvPr/>
        </p:nvSpPr>
        <p:spPr>
          <a:xfrm>
            <a:off x="131764" y="809896"/>
            <a:ext cx="2815718" cy="400110"/>
          </a:xfrm>
          <a:prstGeom prst="rect">
            <a:avLst/>
          </a:prstGeom>
          <a:solidFill>
            <a:schemeClr val="bg1">
              <a:lumMod val="95000"/>
            </a:schemeClr>
          </a:solidFill>
          <a:ln>
            <a:noFill/>
          </a:ln>
        </p:spPr>
        <p:txBody>
          <a:bodyPr wrap="square" rtlCol="0">
            <a:spAutoFit/>
          </a:bodyPr>
          <a:lstStyle/>
          <a:p>
            <a:pPr algn="ctr"/>
            <a:r>
              <a:rPr lang="en-US" sz="2000" b="0" i="0" u="none" strike="noStrike" baseline="0" dirty="0"/>
              <a:t>IT Planning Stages</a:t>
            </a:r>
            <a:endParaRPr lang="en-IN" sz="2000" dirty="0"/>
          </a:p>
        </p:txBody>
      </p:sp>
    </p:spTree>
    <p:extLst>
      <p:ext uri="{BB962C8B-B14F-4D97-AF65-F5344CB8AC3E}">
        <p14:creationId xmlns:p14="http://schemas.microsoft.com/office/powerpoint/2010/main" val="323720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4" grpId="0"/>
      <p:bldP spid="16" grpId="0"/>
      <p:bldP spid="19" grpId="0"/>
      <p:bldP spid="25"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Methods of Selecting Projects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- 3</a:t>
            </a:r>
          </a:p>
        </p:txBody>
      </p:sp>
    </p:spTree>
    <p:extLst>
      <p:ext uri="{BB962C8B-B14F-4D97-AF65-F5344CB8AC3E}">
        <p14:creationId xmlns:p14="http://schemas.microsoft.com/office/powerpoint/2010/main" val="39723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81D2-61A3-E7D3-4A4B-E7EDC859371F}"/>
              </a:ext>
            </a:extLst>
          </p:cNvPr>
          <p:cNvSpPr>
            <a:spLocks noGrp="1"/>
          </p:cNvSpPr>
          <p:nvPr>
            <p:ph type="title"/>
          </p:nvPr>
        </p:nvSpPr>
        <p:spPr/>
        <p:txBody>
          <a:bodyPr/>
          <a:lstStyle/>
          <a:p>
            <a:r>
              <a:rPr lang="en-IN" dirty="0"/>
              <a:t>Technique for Selecting Projects</a:t>
            </a:r>
          </a:p>
        </p:txBody>
      </p:sp>
      <p:sp>
        <p:nvSpPr>
          <p:cNvPr id="3" name="Content Placeholder 2">
            <a:extLst>
              <a:ext uri="{FF2B5EF4-FFF2-40B4-BE49-F238E27FC236}">
                <a16:creationId xmlns:a16="http://schemas.microsoft.com/office/drawing/2014/main" id="{F03520D8-4E31-E23F-0FA6-B77579972890}"/>
              </a:ext>
            </a:extLst>
          </p:cNvPr>
          <p:cNvSpPr>
            <a:spLocks noGrp="1"/>
          </p:cNvSpPr>
          <p:nvPr>
            <p:ph idx="1"/>
          </p:nvPr>
        </p:nvSpPr>
        <p:spPr/>
        <p:txBody>
          <a:bodyPr/>
          <a:lstStyle/>
          <a:p>
            <a:r>
              <a:rPr lang="en-IN" dirty="0"/>
              <a:t>Focusing on broad organizational needs</a:t>
            </a:r>
          </a:p>
          <a:p>
            <a:r>
              <a:rPr lang="en-US" dirty="0"/>
              <a:t>Categorizing IT projects</a:t>
            </a:r>
          </a:p>
          <a:p>
            <a:r>
              <a:rPr lang="en-US" dirty="0"/>
              <a:t>Performing net present value or other financial analyses</a:t>
            </a:r>
          </a:p>
          <a:p>
            <a:r>
              <a:rPr lang="en-US" dirty="0"/>
              <a:t>Using a weighted scoring model</a:t>
            </a:r>
          </a:p>
          <a:p>
            <a:r>
              <a:rPr lang="en-US" dirty="0"/>
              <a:t>Implementing a balanced scorecard</a:t>
            </a:r>
            <a:endParaRPr lang="en-IN" dirty="0"/>
          </a:p>
        </p:txBody>
      </p:sp>
    </p:spTree>
    <p:extLst>
      <p:ext uri="{BB962C8B-B14F-4D97-AF65-F5344CB8AC3E}">
        <p14:creationId xmlns:p14="http://schemas.microsoft.com/office/powerpoint/2010/main" val="111935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B079-9CF2-0CF5-C563-8686D321AACE}"/>
              </a:ext>
            </a:extLst>
          </p:cNvPr>
          <p:cNvSpPr>
            <a:spLocks noGrp="1"/>
          </p:cNvSpPr>
          <p:nvPr>
            <p:ph type="title"/>
          </p:nvPr>
        </p:nvSpPr>
        <p:spPr/>
        <p:txBody>
          <a:bodyPr/>
          <a:lstStyle/>
          <a:p>
            <a:r>
              <a:rPr lang="en-US" dirty="0"/>
              <a:t>Focusing on broad organizational needs</a:t>
            </a:r>
            <a:endParaRPr lang="en-IN" dirty="0"/>
          </a:p>
        </p:txBody>
      </p:sp>
      <p:sp>
        <p:nvSpPr>
          <p:cNvPr id="3" name="Content Placeholder 2">
            <a:extLst>
              <a:ext uri="{FF2B5EF4-FFF2-40B4-BE49-F238E27FC236}">
                <a16:creationId xmlns:a16="http://schemas.microsoft.com/office/drawing/2014/main" id="{A4BE1874-97C9-4878-508F-AB507D0E4C72}"/>
              </a:ext>
            </a:extLst>
          </p:cNvPr>
          <p:cNvSpPr>
            <a:spLocks noGrp="1"/>
          </p:cNvSpPr>
          <p:nvPr>
            <p:ph idx="1"/>
          </p:nvPr>
        </p:nvSpPr>
        <p:spPr/>
        <p:txBody>
          <a:bodyPr/>
          <a:lstStyle/>
          <a:p>
            <a:r>
              <a:rPr lang="en-US" dirty="0"/>
              <a:t>Managers must focus on meeting</a:t>
            </a:r>
            <a:r>
              <a:rPr lang="en-US" b="1" dirty="0"/>
              <a:t> organizations needs</a:t>
            </a:r>
            <a:r>
              <a:rPr lang="en-US" dirty="0"/>
              <a:t> when </a:t>
            </a:r>
            <a:r>
              <a:rPr lang="en-US" b="1" dirty="0"/>
              <a:t>deciding what projects to undertake</a:t>
            </a:r>
            <a:r>
              <a:rPr lang="en-US" dirty="0"/>
              <a:t>, </a:t>
            </a:r>
            <a:r>
              <a:rPr lang="en-US" b="1" dirty="0"/>
              <a:t>when to undertake them</a:t>
            </a:r>
            <a:r>
              <a:rPr lang="en-US" dirty="0"/>
              <a:t>, and </a:t>
            </a:r>
            <a:r>
              <a:rPr lang="en-US" b="1" dirty="0"/>
              <a:t>to what level</a:t>
            </a:r>
            <a:r>
              <a:rPr lang="en-US" dirty="0"/>
              <a:t>. </a:t>
            </a:r>
          </a:p>
          <a:p>
            <a:r>
              <a:rPr lang="en-US" dirty="0"/>
              <a:t>E.g., organizational need might be to </a:t>
            </a:r>
            <a:r>
              <a:rPr lang="en-US" b="1" dirty="0"/>
              <a:t>improve safety</a:t>
            </a:r>
            <a:r>
              <a:rPr lang="en-US" dirty="0"/>
              <a:t>, </a:t>
            </a:r>
            <a:r>
              <a:rPr lang="en-US" b="1" dirty="0"/>
              <a:t>increase morale</a:t>
            </a:r>
            <a:r>
              <a:rPr lang="en-US" dirty="0"/>
              <a:t>, </a:t>
            </a:r>
            <a:r>
              <a:rPr lang="en-US" b="1" dirty="0"/>
              <a:t>provide better communications</a:t>
            </a:r>
            <a:r>
              <a:rPr lang="en-US" dirty="0"/>
              <a:t>, or </a:t>
            </a:r>
            <a:r>
              <a:rPr lang="en-US" b="1" dirty="0"/>
              <a:t>improve customer service</a:t>
            </a:r>
            <a:r>
              <a:rPr lang="en-US" dirty="0"/>
              <a:t>. </a:t>
            </a:r>
            <a:endParaRPr lang="en-IN" dirty="0"/>
          </a:p>
          <a:p>
            <a:r>
              <a:rPr lang="en-IN" dirty="0"/>
              <a:t>Another method for selecting projects based on needs is, to determine whether they first meet </a:t>
            </a:r>
            <a:r>
              <a:rPr lang="en-IN" b="1" dirty="0"/>
              <a:t>three criteria</a:t>
            </a:r>
            <a:r>
              <a:rPr lang="en-IN" dirty="0"/>
              <a:t>: </a:t>
            </a:r>
            <a:r>
              <a:rPr lang="en-IN" b="1" dirty="0">
                <a:solidFill>
                  <a:schemeClr val="accent6"/>
                </a:solidFill>
              </a:rPr>
              <a:t>need</a:t>
            </a:r>
            <a:r>
              <a:rPr lang="en-IN" dirty="0"/>
              <a:t>, </a:t>
            </a:r>
            <a:r>
              <a:rPr lang="en-IN" b="1" dirty="0">
                <a:solidFill>
                  <a:schemeClr val="accent6"/>
                </a:solidFill>
              </a:rPr>
              <a:t>funding</a:t>
            </a:r>
            <a:r>
              <a:rPr lang="en-IN" dirty="0"/>
              <a:t>, and </a:t>
            </a:r>
            <a:r>
              <a:rPr lang="en-IN" b="1" dirty="0">
                <a:solidFill>
                  <a:schemeClr val="accent6"/>
                </a:solidFill>
              </a:rPr>
              <a:t>will</a:t>
            </a:r>
            <a:r>
              <a:rPr lang="en-IN" dirty="0"/>
              <a:t>.</a:t>
            </a:r>
          </a:p>
          <a:p>
            <a:pPr lvl="1"/>
            <a:r>
              <a:rPr lang="en-IN" dirty="0"/>
              <a:t>Do people in organization agree that the project </a:t>
            </a:r>
            <a:r>
              <a:rPr lang="en-IN" b="1" dirty="0">
                <a:solidFill>
                  <a:schemeClr val="accent6"/>
                </a:solidFill>
              </a:rPr>
              <a:t>needs</a:t>
            </a:r>
            <a:r>
              <a:rPr lang="en-IN" dirty="0"/>
              <a:t> to be done?</a:t>
            </a:r>
          </a:p>
          <a:p>
            <a:pPr lvl="1"/>
            <a:r>
              <a:rPr lang="en-IN" dirty="0"/>
              <a:t>Does the organization have the desire and capacity to provide adequate </a:t>
            </a:r>
            <a:r>
              <a:rPr lang="en-IN" b="1" dirty="0">
                <a:solidFill>
                  <a:schemeClr val="accent6"/>
                </a:solidFill>
              </a:rPr>
              <a:t>funds</a:t>
            </a:r>
            <a:r>
              <a:rPr lang="en-IN" dirty="0"/>
              <a:t> to perform the project?</a:t>
            </a:r>
          </a:p>
          <a:p>
            <a:pPr lvl="1"/>
            <a:r>
              <a:rPr lang="en-IN" dirty="0"/>
              <a:t>Is there a strong </a:t>
            </a:r>
            <a:r>
              <a:rPr lang="en-IN" b="1" dirty="0">
                <a:solidFill>
                  <a:schemeClr val="accent6"/>
                </a:solidFill>
              </a:rPr>
              <a:t>will</a:t>
            </a:r>
            <a:r>
              <a:rPr lang="en-IN" dirty="0"/>
              <a:t> to make the project succeed?</a:t>
            </a:r>
          </a:p>
          <a:p>
            <a:r>
              <a:rPr lang="en-US" dirty="0"/>
              <a:t>The organization must </a:t>
            </a:r>
            <a:r>
              <a:rPr lang="en-US" b="1" dirty="0"/>
              <a:t>reevaluate the need</a:t>
            </a:r>
            <a:r>
              <a:rPr lang="en-US" dirty="0"/>
              <a:t>, </a:t>
            </a:r>
            <a:r>
              <a:rPr lang="en-US" b="1" dirty="0"/>
              <a:t>funding</a:t>
            </a:r>
            <a:r>
              <a:rPr lang="en-US" dirty="0"/>
              <a:t>, and </a:t>
            </a:r>
            <a:r>
              <a:rPr lang="en-US" b="1" dirty="0"/>
              <a:t>will </a:t>
            </a:r>
            <a:r>
              <a:rPr lang="en-US" dirty="0"/>
              <a:t>for each project to </a:t>
            </a:r>
            <a:r>
              <a:rPr lang="en-US" b="1" dirty="0"/>
              <a:t>determine </a:t>
            </a:r>
            <a:r>
              <a:rPr lang="en-US" dirty="0"/>
              <a:t>if it should be </a:t>
            </a:r>
            <a:r>
              <a:rPr lang="en-US" i="1" dirty="0"/>
              <a:t>continued</a:t>
            </a:r>
            <a:r>
              <a:rPr lang="en-US" dirty="0"/>
              <a:t>, </a:t>
            </a:r>
            <a:r>
              <a:rPr lang="en-US" i="1" dirty="0"/>
              <a:t>redefined</a:t>
            </a:r>
            <a:r>
              <a:rPr lang="en-US" dirty="0"/>
              <a:t>, or </a:t>
            </a:r>
            <a:r>
              <a:rPr lang="en-US" i="1" dirty="0"/>
              <a:t>terminated</a:t>
            </a:r>
            <a:r>
              <a:rPr lang="en-US" dirty="0"/>
              <a:t>. </a:t>
            </a:r>
          </a:p>
          <a:p>
            <a:r>
              <a:rPr lang="en-US" dirty="0">
                <a:hlinkClick r:id="rId2" action="ppaction://hlinksldjump"/>
              </a:rPr>
              <a:t>OKRs by John Doerr | TED</a:t>
            </a:r>
            <a:endParaRPr lang="en-IN" dirty="0"/>
          </a:p>
        </p:txBody>
      </p:sp>
    </p:spTree>
    <p:extLst>
      <p:ext uri="{BB962C8B-B14F-4D97-AF65-F5344CB8AC3E}">
        <p14:creationId xmlns:p14="http://schemas.microsoft.com/office/powerpoint/2010/main" val="376220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y the secret to success is setting the right goals _ John Doerr _ TED">
            <a:hlinkClick r:id="" action="ppaction://media"/>
            <a:extLst>
              <a:ext uri="{FF2B5EF4-FFF2-40B4-BE49-F238E27FC236}">
                <a16:creationId xmlns:a16="http://schemas.microsoft.com/office/drawing/2014/main" id="{2F903DC8-C782-97E8-F942-7C06D83900FD}"/>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2863" b="-477"/>
          <a:stretch/>
        </p:blipFill>
        <p:spPr>
          <a:xfrm>
            <a:off x="-32658" y="1"/>
            <a:ext cx="12192000" cy="6858000"/>
          </a:xfrm>
        </p:spPr>
      </p:pic>
    </p:spTree>
    <p:extLst>
      <p:ext uri="{BB962C8B-B14F-4D97-AF65-F5344CB8AC3E}">
        <p14:creationId xmlns:p14="http://schemas.microsoft.com/office/powerpoint/2010/main" val="354997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DA4002-6578-3EB3-13CA-FD03DAEB7F37}"/>
              </a:ext>
            </a:extLst>
          </p:cNvPr>
          <p:cNvSpPr txBox="1"/>
          <p:nvPr/>
        </p:nvSpPr>
        <p:spPr>
          <a:xfrm>
            <a:off x="1458961" y="731706"/>
            <a:ext cx="7983617" cy="3785652"/>
          </a:xfrm>
          <a:prstGeom prst="rect">
            <a:avLst/>
          </a:prstGeom>
          <a:noFill/>
        </p:spPr>
        <p:txBody>
          <a:bodyPr wrap="square" rtlCol="0">
            <a:spAutoFit/>
          </a:bodyPr>
          <a:lstStyle/>
          <a:p>
            <a:r>
              <a:rPr lang="en-US" sz="2400" b="1" dirty="0"/>
              <a:t>Outline</a:t>
            </a:r>
          </a:p>
          <a:p>
            <a:pPr marL="342900" indent="-342900">
              <a:buFont typeface="Arial" panose="020B0604020202020204" pitchFamily="34" charset="0"/>
              <a:buChar char="•"/>
            </a:pPr>
            <a:r>
              <a:rPr lang="en-US" sz="2400" dirty="0">
                <a:solidFill>
                  <a:schemeClr val="bg1">
                    <a:lumMod val="50000"/>
                  </a:schemeClr>
                </a:solidFill>
                <a:hlinkClick r:id="rId2" action="ppaction://hlinksldjump"/>
              </a:rPr>
              <a:t>Introduction to Project Integration Management</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3" action="ppaction://hlinksldjump"/>
              </a:rPr>
              <a:t>Strategic Planning and Project Selection</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4" action="ppaction://hlinksldjump"/>
              </a:rPr>
              <a:t>Methods of Selecting Projects</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5" action="ppaction://hlinksldjump"/>
              </a:rPr>
              <a:t>Developing a Project Charter</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6" action="ppaction://hlinksldjump"/>
              </a:rPr>
              <a:t>Developing a Project Management Plan</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7" action="ppaction://hlinksldjump"/>
              </a:rPr>
              <a:t>Monitoring and Controlling a Project Work</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8" action="ppaction://hlinksldjump"/>
              </a:rPr>
              <a:t>Performing Integrated Change Control</a:t>
            </a:r>
            <a:endParaRPr lang="en-US" sz="2400" dirty="0">
              <a:solidFill>
                <a:schemeClr val="bg1">
                  <a:lumMod val="50000"/>
                </a:schemeClr>
              </a:solidFill>
            </a:endParaRPr>
          </a:p>
          <a:p>
            <a:pPr marL="342900" indent="-342900">
              <a:buFont typeface="Arial" panose="020B0604020202020204" pitchFamily="34" charset="0"/>
              <a:buChar char="•"/>
            </a:pPr>
            <a:r>
              <a:rPr lang="en-US" sz="2400" dirty="0">
                <a:solidFill>
                  <a:schemeClr val="bg1">
                    <a:lumMod val="50000"/>
                  </a:schemeClr>
                </a:solidFill>
                <a:hlinkClick r:id="rId9" action="ppaction://hlinksldjump"/>
              </a:rPr>
              <a:t>Key Terms</a:t>
            </a:r>
            <a:endParaRPr lang="en-US" sz="2400" dirty="0">
              <a:solidFill>
                <a:schemeClr val="bg1">
                  <a:lumMod val="50000"/>
                </a:schemeClr>
              </a:solidFill>
              <a:hlinkClick r:id="rId10" action="ppaction://hlinksldjump"/>
            </a:endParaRPr>
          </a:p>
          <a:p>
            <a:pPr marL="342900" indent="-342900">
              <a:buFont typeface="Arial" panose="020B0604020202020204" pitchFamily="34" charset="0"/>
              <a:buChar char="•"/>
            </a:pPr>
            <a:r>
              <a:rPr lang="en-US" sz="2400" dirty="0">
                <a:solidFill>
                  <a:schemeClr val="bg1">
                    <a:lumMod val="50000"/>
                  </a:schemeClr>
                </a:solidFill>
                <a:hlinkClick r:id="rId10" action="ppaction://hlinksldjump"/>
              </a:rPr>
              <a:t>Quiz</a:t>
            </a:r>
            <a:endParaRPr lang="en-US" sz="2400" dirty="0">
              <a:solidFill>
                <a:schemeClr val="bg1">
                  <a:lumMod val="50000"/>
                </a:schemeClr>
              </a:solidFill>
            </a:endParaRPr>
          </a:p>
        </p:txBody>
      </p:sp>
    </p:spTree>
    <p:extLst>
      <p:ext uri="{BB962C8B-B14F-4D97-AF65-F5344CB8AC3E}">
        <p14:creationId xmlns:p14="http://schemas.microsoft.com/office/powerpoint/2010/main" val="244456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fad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fade">
                                      <p:cBhvr>
                                        <p:cTn id="40" dur="500"/>
                                        <p:tgtEl>
                                          <p:spTgt spid="2">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xEl>
                                              <p:pRg st="7" end="7"/>
                                            </p:txEl>
                                          </p:spTgt>
                                        </p:tgtEl>
                                        <p:attrNameLst>
                                          <p:attrName>style.visibility</p:attrName>
                                        </p:attrNameLst>
                                      </p:cBhvr>
                                      <p:to>
                                        <p:strVal val="visible"/>
                                      </p:to>
                                    </p:set>
                                    <p:animEffect transition="in" filter="fade">
                                      <p:cBhvr>
                                        <p:cTn id="45" dur="500"/>
                                        <p:tgtEl>
                                          <p:spTgt spid="2">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8" end="8"/>
                                            </p:txEl>
                                          </p:spTgt>
                                        </p:tgtEl>
                                        <p:attrNameLst>
                                          <p:attrName>style.visibility</p:attrName>
                                        </p:attrNameLst>
                                      </p:cBhvr>
                                      <p:to>
                                        <p:strVal val="visible"/>
                                      </p:to>
                                    </p:set>
                                    <p:animEffect transition="in" filter="fade">
                                      <p:cBhvr>
                                        <p:cTn id="50" dur="500"/>
                                        <p:tgtEl>
                                          <p:spTgt spid="2">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animEffect transition="in" filter="fade">
                                      <p:cBhvr>
                                        <p:cTn id="55"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7313-204D-75F5-0CE2-489871CB84E1}"/>
              </a:ext>
            </a:extLst>
          </p:cNvPr>
          <p:cNvSpPr>
            <a:spLocks noGrp="1"/>
          </p:cNvSpPr>
          <p:nvPr>
            <p:ph type="title"/>
          </p:nvPr>
        </p:nvSpPr>
        <p:spPr/>
        <p:txBody>
          <a:bodyPr/>
          <a:lstStyle/>
          <a:p>
            <a:r>
              <a:rPr lang="en-IN" dirty="0"/>
              <a:t>Categorizing IT Projects</a:t>
            </a:r>
          </a:p>
        </p:txBody>
      </p:sp>
      <p:sp>
        <p:nvSpPr>
          <p:cNvPr id="3" name="Content Placeholder 2">
            <a:extLst>
              <a:ext uri="{FF2B5EF4-FFF2-40B4-BE49-F238E27FC236}">
                <a16:creationId xmlns:a16="http://schemas.microsoft.com/office/drawing/2014/main" id="{59CF7C3D-2B6D-28BA-B8B6-2AE9803C5B49}"/>
              </a:ext>
            </a:extLst>
          </p:cNvPr>
          <p:cNvSpPr>
            <a:spLocks noGrp="1"/>
          </p:cNvSpPr>
          <p:nvPr>
            <p:ph idx="1"/>
          </p:nvPr>
        </p:nvSpPr>
        <p:spPr/>
        <p:txBody>
          <a:bodyPr/>
          <a:lstStyle/>
          <a:p>
            <a:r>
              <a:rPr lang="en-IN" dirty="0"/>
              <a:t>Another method for selecting projects, is based on various </a:t>
            </a:r>
            <a:r>
              <a:rPr lang="en-IN" b="1" dirty="0"/>
              <a:t>categorizations</a:t>
            </a:r>
            <a:r>
              <a:rPr lang="en-IN" dirty="0"/>
              <a:t>, such as</a:t>
            </a:r>
          </a:p>
          <a:p>
            <a:pPr lvl="1"/>
            <a:r>
              <a:rPr lang="en-IN" b="1" dirty="0">
                <a:solidFill>
                  <a:schemeClr val="accent6"/>
                </a:solidFill>
              </a:rPr>
              <a:t>Project’s impetus</a:t>
            </a:r>
            <a:r>
              <a:rPr lang="en-IN" dirty="0"/>
              <a:t> – It often respond to a problem, an opportunity, or a directive</a:t>
            </a:r>
          </a:p>
          <a:p>
            <a:pPr lvl="2"/>
            <a:r>
              <a:rPr lang="en-IN" b="1" dirty="0"/>
              <a:t>Problems</a:t>
            </a:r>
            <a:r>
              <a:rPr lang="en-IN" dirty="0"/>
              <a:t> are </a:t>
            </a:r>
            <a:r>
              <a:rPr lang="en-IN" b="1" dirty="0"/>
              <a:t>undesirable situations </a:t>
            </a:r>
            <a:r>
              <a:rPr lang="en-IN" dirty="0"/>
              <a:t>that prevent an organization from achieving its goals. It can be </a:t>
            </a:r>
            <a:r>
              <a:rPr lang="en-IN" i="1" dirty="0"/>
              <a:t>current </a:t>
            </a:r>
            <a:r>
              <a:rPr lang="en-IN" dirty="0"/>
              <a:t>or </a:t>
            </a:r>
            <a:r>
              <a:rPr lang="en-IN" i="1" dirty="0"/>
              <a:t>expected</a:t>
            </a:r>
            <a:r>
              <a:rPr lang="en-IN" dirty="0"/>
              <a:t>. – E.g., </a:t>
            </a:r>
            <a:r>
              <a:rPr lang="en-US" dirty="0"/>
              <a:t>a project to enhance the current system by adding more access lines or upgrading the hardware with a faster processor, more memory, or more storage space.</a:t>
            </a:r>
            <a:endParaRPr lang="en-IN" dirty="0"/>
          </a:p>
          <a:p>
            <a:pPr lvl="2"/>
            <a:r>
              <a:rPr lang="en-US" b="1" dirty="0"/>
              <a:t>Opportunities</a:t>
            </a:r>
            <a:r>
              <a:rPr lang="en-US" dirty="0"/>
              <a:t> are </a:t>
            </a:r>
            <a:r>
              <a:rPr lang="en-US" b="1" dirty="0"/>
              <a:t>chances to improve </a:t>
            </a:r>
            <a:r>
              <a:rPr lang="en-US" dirty="0"/>
              <a:t>the organization. E.g., launching a new product</a:t>
            </a:r>
          </a:p>
          <a:p>
            <a:pPr lvl="2"/>
            <a:r>
              <a:rPr lang="en-US" b="1" dirty="0"/>
              <a:t>Directives</a:t>
            </a:r>
            <a:r>
              <a:rPr lang="en-US" dirty="0"/>
              <a:t> are new </a:t>
            </a:r>
            <a:r>
              <a:rPr lang="en-US" b="1" dirty="0"/>
              <a:t>requirements imposed by management, government</a:t>
            </a:r>
            <a:r>
              <a:rPr lang="en-US" dirty="0"/>
              <a:t>, or some external influence. – E.g., projects that involve medical technologies must meet rigorous government requirements</a:t>
            </a:r>
          </a:p>
          <a:p>
            <a:pPr lvl="1"/>
            <a:r>
              <a:rPr lang="en-IN" b="1" dirty="0">
                <a:solidFill>
                  <a:schemeClr val="accent6"/>
                </a:solidFill>
              </a:rPr>
              <a:t>Time window</a:t>
            </a:r>
          </a:p>
          <a:p>
            <a:pPr lvl="2"/>
            <a:r>
              <a:rPr lang="en-US" dirty="0"/>
              <a:t>How long will it take to complete a project and what is the </a:t>
            </a:r>
            <a:r>
              <a:rPr lang="en-US" b="1" dirty="0"/>
              <a:t>deadline</a:t>
            </a:r>
            <a:r>
              <a:rPr lang="en-US" dirty="0"/>
              <a:t> for completing it?</a:t>
            </a:r>
            <a:endParaRPr lang="en-IN" dirty="0"/>
          </a:p>
          <a:p>
            <a:pPr lvl="1"/>
            <a:r>
              <a:rPr lang="en-IN" b="1" dirty="0">
                <a:solidFill>
                  <a:schemeClr val="accent6"/>
                </a:solidFill>
              </a:rPr>
              <a:t>General priority</a:t>
            </a:r>
          </a:p>
          <a:p>
            <a:pPr lvl="2"/>
            <a:r>
              <a:rPr lang="en-US" dirty="0"/>
              <a:t>Organizations can also categorize IT projects as having </a:t>
            </a:r>
            <a:r>
              <a:rPr lang="en-US" b="1" dirty="0"/>
              <a:t>high</a:t>
            </a:r>
            <a:r>
              <a:rPr lang="en-US" dirty="0"/>
              <a:t>, </a:t>
            </a:r>
            <a:r>
              <a:rPr lang="en-US" b="1" dirty="0"/>
              <a:t>medium</a:t>
            </a:r>
            <a:r>
              <a:rPr lang="en-US" dirty="0"/>
              <a:t>, or </a:t>
            </a:r>
            <a:r>
              <a:rPr lang="en-US" b="1" dirty="0"/>
              <a:t>low</a:t>
            </a:r>
            <a:r>
              <a:rPr lang="en-US" dirty="0"/>
              <a:t> </a:t>
            </a:r>
            <a:r>
              <a:rPr lang="en-US" b="1" dirty="0"/>
              <a:t>priority</a:t>
            </a:r>
            <a:r>
              <a:rPr lang="en-US" dirty="0"/>
              <a:t> based on the current business environment.</a:t>
            </a:r>
            <a:endParaRPr lang="en-IN" dirty="0"/>
          </a:p>
        </p:txBody>
      </p:sp>
    </p:spTree>
    <p:extLst>
      <p:ext uri="{BB962C8B-B14F-4D97-AF65-F5344CB8AC3E}">
        <p14:creationId xmlns:p14="http://schemas.microsoft.com/office/powerpoint/2010/main" val="188344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27038-A162-DFFD-BDF8-7B7A950A55F7}"/>
              </a:ext>
            </a:extLst>
          </p:cNvPr>
          <p:cNvSpPr>
            <a:spLocks noGrp="1"/>
          </p:cNvSpPr>
          <p:nvPr>
            <p:ph type="title"/>
          </p:nvPr>
        </p:nvSpPr>
        <p:spPr/>
        <p:txBody>
          <a:bodyPr/>
          <a:lstStyle/>
          <a:p>
            <a:r>
              <a:rPr lang="en-US" dirty="0"/>
              <a:t>Time Value of Money</a:t>
            </a:r>
            <a:endParaRPr lang="en-IN" dirty="0"/>
          </a:p>
        </p:txBody>
      </p:sp>
      <p:sp>
        <p:nvSpPr>
          <p:cNvPr id="3" name="Content Placeholder 2">
            <a:extLst>
              <a:ext uri="{FF2B5EF4-FFF2-40B4-BE49-F238E27FC236}">
                <a16:creationId xmlns:a16="http://schemas.microsoft.com/office/drawing/2014/main" id="{6AB8F8F0-859E-2F8A-5157-C641C2F4E525}"/>
              </a:ext>
            </a:extLst>
          </p:cNvPr>
          <p:cNvSpPr>
            <a:spLocks noGrp="1"/>
          </p:cNvSpPr>
          <p:nvPr>
            <p:ph idx="1"/>
          </p:nvPr>
        </p:nvSpPr>
        <p:spPr/>
        <p:txBody>
          <a:bodyPr/>
          <a:lstStyle/>
          <a:p>
            <a:r>
              <a:rPr lang="en-US" dirty="0"/>
              <a:t>The </a:t>
            </a:r>
            <a:r>
              <a:rPr lang="en-US" b="1" dirty="0">
                <a:solidFill>
                  <a:schemeClr val="accent6"/>
                </a:solidFill>
              </a:rPr>
              <a:t>Time Value of Money (TVM)</a:t>
            </a:r>
            <a:r>
              <a:rPr lang="en-US" dirty="0"/>
              <a:t> states that a specific </a:t>
            </a:r>
            <a:r>
              <a:rPr lang="en-US" b="1" dirty="0"/>
              <a:t>amount of money today </a:t>
            </a:r>
            <a:r>
              <a:rPr lang="en-US" dirty="0"/>
              <a:t>is </a:t>
            </a:r>
            <a:r>
              <a:rPr lang="en-US" b="1" dirty="0"/>
              <a:t>worth more than the same amount in the future </a:t>
            </a:r>
            <a:r>
              <a:rPr lang="en-US" dirty="0"/>
              <a:t>due to its potential earning capacity.</a:t>
            </a:r>
          </a:p>
          <a:p>
            <a:r>
              <a:rPr lang="en-US" b="1" dirty="0"/>
              <a:t>Key Principle</a:t>
            </a:r>
            <a:r>
              <a:rPr lang="en-US" dirty="0"/>
              <a:t>:</a:t>
            </a:r>
          </a:p>
          <a:p>
            <a:pPr lvl="1"/>
            <a:r>
              <a:rPr lang="en-US" dirty="0"/>
              <a:t>Money can earn interest over time.</a:t>
            </a:r>
          </a:p>
          <a:p>
            <a:pPr lvl="1"/>
            <a:r>
              <a:rPr lang="en-US" dirty="0"/>
              <a:t>Receiving ₹1000 today is better than receiving ₹1000 next year.</a:t>
            </a:r>
          </a:p>
          <a:p>
            <a:r>
              <a:rPr lang="en-US" b="1" dirty="0"/>
              <a:t>Formula (Future Value)</a:t>
            </a:r>
            <a:r>
              <a:rPr lang="en-US" dirty="0"/>
              <a:t>:</a:t>
            </a:r>
          </a:p>
          <a:p>
            <a:pPr lvl="1"/>
            <a:r>
              <a:rPr lang="en-US" dirty="0"/>
              <a:t>𝐹𝑉 = 𝑃𝑉 × (1+𝑟)</a:t>
            </a:r>
            <a:r>
              <a:rPr lang="en-US" baseline="30000" dirty="0"/>
              <a:t>𝑛</a:t>
            </a:r>
          </a:p>
          <a:p>
            <a:pPr lvl="1"/>
            <a:r>
              <a:rPr lang="en-US" dirty="0"/>
              <a:t>Where:</a:t>
            </a:r>
          </a:p>
          <a:p>
            <a:pPr lvl="2"/>
            <a:r>
              <a:rPr lang="en-US" dirty="0"/>
              <a:t>𝐹𝑉: Future Value</a:t>
            </a:r>
          </a:p>
          <a:p>
            <a:pPr lvl="2"/>
            <a:r>
              <a:rPr lang="en-US" dirty="0"/>
              <a:t>𝑃𝑉: Present Value</a:t>
            </a:r>
          </a:p>
          <a:p>
            <a:pPr lvl="2"/>
            <a:r>
              <a:rPr lang="en-US" dirty="0"/>
              <a:t>𝑟: Interest Rate</a:t>
            </a:r>
          </a:p>
          <a:p>
            <a:pPr lvl="2"/>
            <a:r>
              <a:rPr lang="en-US" dirty="0"/>
              <a:t>𝑛: Number of periods</a:t>
            </a:r>
          </a:p>
          <a:p>
            <a:r>
              <a:rPr lang="en-US" b="1" dirty="0"/>
              <a:t>Example 1 – Future Value</a:t>
            </a:r>
            <a:r>
              <a:rPr lang="en-US" dirty="0"/>
              <a:t>:</a:t>
            </a:r>
          </a:p>
          <a:p>
            <a:pPr lvl="1"/>
            <a:r>
              <a:rPr lang="en-US" dirty="0"/>
              <a:t>You invest ₹10,000 today at 8% annual interest for 2 years:</a:t>
            </a:r>
          </a:p>
          <a:p>
            <a:pPr lvl="1"/>
            <a:r>
              <a:rPr lang="en-US" dirty="0"/>
              <a:t>𝐹𝑉=10,000×(1+0.08)</a:t>
            </a:r>
            <a:r>
              <a:rPr lang="en-US" baseline="30000" dirty="0"/>
              <a:t>2 </a:t>
            </a:r>
            <a:r>
              <a:rPr lang="en-US" dirty="0"/>
              <a:t>= ₹11,664 </a:t>
            </a:r>
          </a:p>
          <a:p>
            <a:pPr lvl="1"/>
            <a:r>
              <a:rPr lang="en-US" dirty="0"/>
              <a:t>₹10,000 today grows to ₹11,664 in 2 years</a:t>
            </a:r>
          </a:p>
          <a:p>
            <a:endParaRPr lang="en-IN" dirty="0"/>
          </a:p>
        </p:txBody>
      </p:sp>
    </p:spTree>
    <p:extLst>
      <p:ext uri="{BB962C8B-B14F-4D97-AF65-F5344CB8AC3E}">
        <p14:creationId xmlns:p14="http://schemas.microsoft.com/office/powerpoint/2010/main" val="341855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FED9-DF85-7F9F-5152-239EBD6FED64}"/>
              </a:ext>
            </a:extLst>
          </p:cNvPr>
          <p:cNvSpPr>
            <a:spLocks noGrp="1"/>
          </p:cNvSpPr>
          <p:nvPr>
            <p:ph type="title"/>
          </p:nvPr>
        </p:nvSpPr>
        <p:spPr/>
        <p:txBody>
          <a:bodyPr/>
          <a:lstStyle/>
          <a:p>
            <a:r>
              <a:rPr lang="en-IN" dirty="0"/>
              <a:t>Performing Financial Analyses</a:t>
            </a:r>
          </a:p>
        </p:txBody>
      </p:sp>
      <p:sp>
        <p:nvSpPr>
          <p:cNvPr id="3" name="Content Placeholder 2">
            <a:extLst>
              <a:ext uri="{FF2B5EF4-FFF2-40B4-BE49-F238E27FC236}">
                <a16:creationId xmlns:a16="http://schemas.microsoft.com/office/drawing/2014/main" id="{D6D215FA-06C8-06F4-7D73-44D53F9887D7}"/>
              </a:ext>
            </a:extLst>
          </p:cNvPr>
          <p:cNvSpPr>
            <a:spLocks noGrp="1"/>
          </p:cNvSpPr>
          <p:nvPr>
            <p:ph idx="1"/>
          </p:nvPr>
        </p:nvSpPr>
        <p:spPr/>
        <p:txBody>
          <a:bodyPr/>
          <a:lstStyle/>
          <a:p>
            <a:r>
              <a:rPr lang="en-US" b="1" dirty="0"/>
              <a:t>Three</a:t>
            </a:r>
            <a:r>
              <a:rPr lang="en-US" dirty="0"/>
              <a:t> primary methods for </a:t>
            </a:r>
            <a:r>
              <a:rPr lang="en-US" b="1" dirty="0"/>
              <a:t>projecting the financial value </a:t>
            </a:r>
            <a:r>
              <a:rPr lang="en-US" dirty="0"/>
              <a:t>of projects include </a:t>
            </a:r>
          </a:p>
          <a:p>
            <a:pPr lvl="1"/>
            <a:r>
              <a:rPr lang="en-US" b="1" dirty="0">
                <a:solidFill>
                  <a:schemeClr val="tx2"/>
                </a:solidFill>
              </a:rPr>
              <a:t>Net Present Value Analysis</a:t>
            </a:r>
            <a:r>
              <a:rPr lang="en-US" b="1" dirty="0"/>
              <a:t> </a:t>
            </a:r>
            <a:r>
              <a:rPr lang="en-US" dirty="0"/>
              <a:t>(NPV)</a:t>
            </a:r>
          </a:p>
          <a:p>
            <a:pPr lvl="1"/>
            <a:r>
              <a:rPr lang="en-US" b="1" dirty="0">
                <a:solidFill>
                  <a:schemeClr val="tx2"/>
                </a:solidFill>
              </a:rPr>
              <a:t>Return on Investment</a:t>
            </a:r>
            <a:r>
              <a:rPr lang="en-US" b="1" dirty="0"/>
              <a:t> </a:t>
            </a:r>
            <a:r>
              <a:rPr lang="en-US" dirty="0"/>
              <a:t>(ROI), and </a:t>
            </a:r>
          </a:p>
          <a:p>
            <a:pPr lvl="1"/>
            <a:r>
              <a:rPr lang="en-US" b="1" dirty="0">
                <a:solidFill>
                  <a:schemeClr val="tx2"/>
                </a:solidFill>
              </a:rPr>
              <a:t>Payback Analysis</a:t>
            </a:r>
            <a:endParaRPr lang="en-IN" dirty="0"/>
          </a:p>
        </p:txBody>
      </p:sp>
    </p:spTree>
    <p:extLst>
      <p:ext uri="{BB962C8B-B14F-4D97-AF65-F5344CB8AC3E}">
        <p14:creationId xmlns:p14="http://schemas.microsoft.com/office/powerpoint/2010/main" val="26722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EF7D-F403-5097-71F4-F60935F144BC}"/>
              </a:ext>
            </a:extLst>
          </p:cNvPr>
          <p:cNvSpPr>
            <a:spLocks noGrp="1"/>
          </p:cNvSpPr>
          <p:nvPr>
            <p:ph type="title"/>
          </p:nvPr>
        </p:nvSpPr>
        <p:spPr/>
        <p:txBody>
          <a:bodyPr/>
          <a:lstStyle/>
          <a:p>
            <a:r>
              <a:rPr lang="en-IN" dirty="0"/>
              <a:t>Net Present Value Analysis</a:t>
            </a:r>
          </a:p>
        </p:txBody>
      </p:sp>
      <p:sp>
        <p:nvSpPr>
          <p:cNvPr id="3" name="Content Placeholder 2">
            <a:extLst>
              <a:ext uri="{FF2B5EF4-FFF2-40B4-BE49-F238E27FC236}">
                <a16:creationId xmlns:a16="http://schemas.microsoft.com/office/drawing/2014/main" id="{11D97F3D-DB38-AF45-147D-95F928E09DCD}"/>
              </a:ext>
            </a:extLst>
          </p:cNvPr>
          <p:cNvSpPr>
            <a:spLocks noGrp="1"/>
          </p:cNvSpPr>
          <p:nvPr>
            <p:ph idx="1"/>
          </p:nvPr>
        </p:nvSpPr>
        <p:spPr/>
        <p:txBody>
          <a:bodyPr/>
          <a:lstStyle/>
          <a:p>
            <a:r>
              <a:rPr lang="en-US" b="1" dirty="0">
                <a:solidFill>
                  <a:schemeClr val="accent6"/>
                </a:solidFill>
              </a:rPr>
              <a:t>Net present value (NPV)</a:t>
            </a:r>
            <a:r>
              <a:rPr lang="en-US" dirty="0"/>
              <a:t> </a:t>
            </a:r>
            <a:r>
              <a:rPr lang="en-US" b="1" dirty="0">
                <a:solidFill>
                  <a:schemeClr val="accent6"/>
                </a:solidFill>
              </a:rPr>
              <a:t>analysis </a:t>
            </a:r>
            <a:r>
              <a:rPr lang="en-US" dirty="0"/>
              <a:t>is a method of </a:t>
            </a:r>
            <a:r>
              <a:rPr lang="en-US" b="1" dirty="0">
                <a:solidFill>
                  <a:schemeClr val="tx2"/>
                </a:solidFill>
              </a:rPr>
              <a:t>calculating</a:t>
            </a:r>
            <a:r>
              <a:rPr lang="en-US" dirty="0"/>
              <a:t> the </a:t>
            </a:r>
            <a:r>
              <a:rPr lang="en-US" b="1" dirty="0">
                <a:solidFill>
                  <a:schemeClr val="tx2"/>
                </a:solidFill>
              </a:rPr>
              <a:t>expected net monetary gain</a:t>
            </a:r>
            <a:r>
              <a:rPr lang="en-US" b="1" dirty="0"/>
              <a:t> </a:t>
            </a:r>
            <a:r>
              <a:rPr lang="en-US" dirty="0"/>
              <a:t>or </a:t>
            </a:r>
            <a:r>
              <a:rPr lang="en-US" b="1" dirty="0">
                <a:solidFill>
                  <a:schemeClr val="tx2"/>
                </a:solidFill>
              </a:rPr>
              <a:t>loss</a:t>
            </a:r>
            <a:r>
              <a:rPr lang="en-US" b="1" dirty="0"/>
              <a:t> </a:t>
            </a:r>
            <a:r>
              <a:rPr lang="en-US" dirty="0"/>
              <a:t>from a project </a:t>
            </a:r>
          </a:p>
          <a:p>
            <a:r>
              <a:rPr lang="en-US" dirty="0"/>
              <a:t>Here we calculate the value of all </a:t>
            </a:r>
            <a:r>
              <a:rPr lang="en-US" b="1" dirty="0"/>
              <a:t>expected future cash inflows </a:t>
            </a:r>
            <a:r>
              <a:rPr lang="en-US" dirty="0"/>
              <a:t>and </a:t>
            </a:r>
            <a:r>
              <a:rPr lang="en-US" b="1" dirty="0"/>
              <a:t>outflows at </a:t>
            </a:r>
            <a:r>
              <a:rPr lang="en-US" dirty="0"/>
              <a:t>the </a:t>
            </a:r>
            <a:r>
              <a:rPr lang="en-US" b="1" dirty="0"/>
              <a:t>present time</a:t>
            </a:r>
            <a:r>
              <a:rPr lang="en-US" dirty="0"/>
              <a:t>.</a:t>
            </a:r>
          </a:p>
          <a:p>
            <a:r>
              <a:rPr lang="en-US" dirty="0"/>
              <a:t>A </a:t>
            </a:r>
            <a:r>
              <a:rPr lang="en-US" b="1" dirty="0">
                <a:solidFill>
                  <a:schemeClr val="tx2"/>
                </a:solidFill>
              </a:rPr>
              <a:t>positive NPV </a:t>
            </a:r>
            <a:r>
              <a:rPr lang="en-US" dirty="0"/>
              <a:t>means that the </a:t>
            </a:r>
            <a:r>
              <a:rPr lang="en-US" b="1" dirty="0"/>
              <a:t>return</a:t>
            </a:r>
            <a:r>
              <a:rPr lang="en-US" dirty="0"/>
              <a:t> from a project </a:t>
            </a:r>
            <a:r>
              <a:rPr lang="en-US" b="1" dirty="0"/>
              <a:t>exceeds</a:t>
            </a:r>
            <a:r>
              <a:rPr lang="en-US" dirty="0"/>
              <a:t> the </a:t>
            </a:r>
            <a:r>
              <a:rPr lang="en-US" b="1" dirty="0"/>
              <a:t>cost</a:t>
            </a:r>
            <a:r>
              <a:rPr lang="en-US" dirty="0"/>
              <a:t> </a:t>
            </a:r>
            <a:r>
              <a:rPr lang="en-US" b="1" dirty="0"/>
              <a:t>of</a:t>
            </a:r>
            <a:r>
              <a:rPr lang="en-US" dirty="0"/>
              <a:t> </a:t>
            </a:r>
            <a:r>
              <a:rPr lang="en-US" b="1" dirty="0"/>
              <a:t>capital</a:t>
            </a:r>
            <a:r>
              <a:rPr lang="en-US" dirty="0"/>
              <a:t>.</a:t>
            </a:r>
          </a:p>
          <a:p>
            <a:r>
              <a:rPr lang="en-US" dirty="0"/>
              <a:t>To calculate NPV, you must </a:t>
            </a:r>
            <a:r>
              <a:rPr lang="en-US" b="1" dirty="0"/>
              <a:t>assume</a:t>
            </a:r>
            <a:r>
              <a:rPr lang="en-US" dirty="0"/>
              <a:t> a certain </a:t>
            </a:r>
            <a:r>
              <a:rPr lang="en-US" b="1" dirty="0"/>
              <a:t>discount rate</a:t>
            </a:r>
            <a:r>
              <a:rPr lang="en-US" dirty="0"/>
              <a:t>. </a:t>
            </a:r>
          </a:p>
          <a:p>
            <a:r>
              <a:rPr lang="en-US" dirty="0"/>
              <a:t>The </a:t>
            </a:r>
            <a:r>
              <a:rPr lang="en-US" b="1" dirty="0">
                <a:solidFill>
                  <a:schemeClr val="tx2"/>
                </a:solidFill>
              </a:rPr>
              <a:t>discount rate</a:t>
            </a:r>
            <a:r>
              <a:rPr lang="en-US" b="1" dirty="0">
                <a:solidFill>
                  <a:schemeClr val="accent6"/>
                </a:solidFill>
              </a:rPr>
              <a:t> </a:t>
            </a:r>
            <a:r>
              <a:rPr lang="en-US" dirty="0"/>
              <a:t>is the </a:t>
            </a:r>
            <a:r>
              <a:rPr lang="en-US" b="1" dirty="0"/>
              <a:t>interest rate </a:t>
            </a:r>
            <a:r>
              <a:rPr lang="en-US" dirty="0"/>
              <a:t>used to discount cash flows. </a:t>
            </a:r>
          </a:p>
          <a:p>
            <a:pPr lvl="1"/>
            <a:r>
              <a:rPr lang="en-US" dirty="0"/>
              <a:t>It takes into account </a:t>
            </a:r>
            <a:r>
              <a:rPr lang="en-US" b="1" dirty="0"/>
              <a:t>time value </a:t>
            </a:r>
            <a:r>
              <a:rPr lang="en-US" dirty="0"/>
              <a:t>of </a:t>
            </a:r>
            <a:r>
              <a:rPr lang="en-US" b="1" dirty="0"/>
              <a:t>money</a:t>
            </a:r>
            <a:r>
              <a:rPr lang="en-US" dirty="0"/>
              <a:t>, </a:t>
            </a:r>
            <a:r>
              <a:rPr lang="en-US" b="1" dirty="0"/>
              <a:t>risk </a:t>
            </a:r>
            <a:r>
              <a:rPr lang="en-US" dirty="0"/>
              <a:t>or </a:t>
            </a:r>
            <a:r>
              <a:rPr lang="en-US" b="1" dirty="0"/>
              <a:t>uncertainty </a:t>
            </a:r>
            <a:r>
              <a:rPr lang="en-US" dirty="0"/>
              <a:t>of future cash flows. </a:t>
            </a:r>
          </a:p>
          <a:p>
            <a:pPr lvl="1"/>
            <a:r>
              <a:rPr lang="en-US" dirty="0"/>
              <a:t>The </a:t>
            </a:r>
            <a:r>
              <a:rPr lang="en-US" b="1" dirty="0"/>
              <a:t>greater</a:t>
            </a:r>
            <a:r>
              <a:rPr lang="en-US" dirty="0"/>
              <a:t> the </a:t>
            </a:r>
            <a:r>
              <a:rPr lang="en-US" b="1" dirty="0"/>
              <a:t>uncertainty</a:t>
            </a:r>
            <a:r>
              <a:rPr lang="en-US" dirty="0"/>
              <a:t> of future cash flows, the </a:t>
            </a:r>
            <a:r>
              <a:rPr lang="en-US" b="1" dirty="0"/>
              <a:t>higher</a:t>
            </a:r>
            <a:r>
              <a:rPr lang="en-US" dirty="0"/>
              <a:t> the </a:t>
            </a:r>
            <a:r>
              <a:rPr lang="en-US" b="1" dirty="0"/>
              <a:t>discount rate</a:t>
            </a:r>
            <a:r>
              <a:rPr lang="en-US" dirty="0"/>
              <a:t>. </a:t>
            </a:r>
          </a:p>
          <a:p>
            <a:pPr lvl="1"/>
            <a:r>
              <a:rPr lang="en-US" dirty="0"/>
              <a:t>It is also called the </a:t>
            </a:r>
            <a:r>
              <a:rPr lang="en-US" b="1" dirty="0">
                <a:solidFill>
                  <a:schemeClr val="accent6"/>
                </a:solidFill>
              </a:rPr>
              <a:t>capitalization rate</a:t>
            </a:r>
            <a:r>
              <a:rPr lang="en-US" b="1" dirty="0"/>
              <a:t> </a:t>
            </a:r>
            <a:r>
              <a:rPr lang="en-US" dirty="0"/>
              <a:t>or the </a:t>
            </a:r>
            <a:r>
              <a:rPr lang="en-US" b="1" dirty="0">
                <a:solidFill>
                  <a:schemeClr val="accent6"/>
                </a:solidFill>
              </a:rPr>
              <a:t>opportunity cost of capital</a:t>
            </a:r>
            <a:r>
              <a:rPr lang="en-US" dirty="0"/>
              <a:t>.</a:t>
            </a:r>
          </a:p>
          <a:p>
            <a:endParaRPr lang="en-IN" dirty="0"/>
          </a:p>
        </p:txBody>
      </p:sp>
    </p:spTree>
    <p:extLst>
      <p:ext uri="{BB962C8B-B14F-4D97-AF65-F5344CB8AC3E}">
        <p14:creationId xmlns:p14="http://schemas.microsoft.com/office/powerpoint/2010/main" val="278891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2020-D67E-1872-E6BB-1E27103A46F0}"/>
              </a:ext>
            </a:extLst>
          </p:cNvPr>
          <p:cNvSpPr>
            <a:spLocks noGrp="1"/>
          </p:cNvSpPr>
          <p:nvPr>
            <p:ph type="title"/>
          </p:nvPr>
        </p:nvSpPr>
        <p:spPr/>
        <p:txBody>
          <a:bodyPr/>
          <a:lstStyle/>
          <a:p>
            <a:r>
              <a:rPr lang="en-IN" dirty="0"/>
              <a:t>Example of Net Present Value</a:t>
            </a:r>
          </a:p>
        </p:txBody>
      </p:sp>
      <p:graphicFrame>
        <p:nvGraphicFramePr>
          <p:cNvPr id="4" name="Content Placeholder 3">
            <a:extLst>
              <a:ext uri="{FF2B5EF4-FFF2-40B4-BE49-F238E27FC236}">
                <a16:creationId xmlns:a16="http://schemas.microsoft.com/office/drawing/2014/main" id="{CC4A6F5F-6D3F-DF59-C1B4-94675E699CF3}"/>
              </a:ext>
            </a:extLst>
          </p:cNvPr>
          <p:cNvGraphicFramePr>
            <a:graphicFrameLocks noGrp="1" noChangeAspect="1"/>
          </p:cNvGraphicFramePr>
          <p:nvPr>
            <p:ph idx="1"/>
            <p:extLst>
              <p:ext uri="{D42A27DB-BD31-4B8C-83A1-F6EECF244321}">
                <p14:modId xmlns:p14="http://schemas.microsoft.com/office/powerpoint/2010/main" val="3709104346"/>
              </p:ext>
            </p:extLst>
          </p:nvPr>
        </p:nvGraphicFramePr>
        <p:xfrm>
          <a:off x="103188" y="846138"/>
          <a:ext cx="10585450" cy="5567362"/>
        </p:xfrm>
        <a:graphic>
          <a:graphicData uri="http://schemas.openxmlformats.org/presentationml/2006/ole">
            <mc:AlternateContent xmlns:mc="http://schemas.openxmlformats.org/markup-compatibility/2006">
              <mc:Choice xmlns:v="urn:schemas-microsoft-com:vml" Requires="v">
                <p:oleObj spid="_x0000_s1026" name="Worksheet" r:id="rId3" imgW="5288209" imgH="2781096" progId="Excel.Sheet.12">
                  <p:embed/>
                </p:oleObj>
              </mc:Choice>
              <mc:Fallback>
                <p:oleObj name="Worksheet" r:id="rId3" imgW="5288209" imgH="2781096" progId="Excel.Sheet.12">
                  <p:embed/>
                  <p:pic>
                    <p:nvPicPr>
                      <p:cNvPr id="0" name=""/>
                      <p:cNvPicPr/>
                      <p:nvPr/>
                    </p:nvPicPr>
                    <p:blipFill>
                      <a:blip r:embed="rId4"/>
                      <a:stretch>
                        <a:fillRect/>
                      </a:stretch>
                    </p:blipFill>
                    <p:spPr>
                      <a:xfrm>
                        <a:off x="103188" y="846138"/>
                        <a:ext cx="10585450" cy="5567362"/>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6BD5000E-77AB-26D4-5D55-087923928624}"/>
              </a:ext>
            </a:extLst>
          </p:cNvPr>
          <p:cNvGrpSpPr/>
          <p:nvPr/>
        </p:nvGrpSpPr>
        <p:grpSpPr>
          <a:xfrm>
            <a:off x="3385660" y="3092250"/>
            <a:ext cx="2449030" cy="369332"/>
            <a:chOff x="3385660" y="3092250"/>
            <a:chExt cx="2449030" cy="369332"/>
          </a:xfrm>
        </p:grpSpPr>
        <p:sp>
          <p:nvSpPr>
            <p:cNvPr id="5" name="TextBox 4">
              <a:extLst>
                <a:ext uri="{FF2B5EF4-FFF2-40B4-BE49-F238E27FC236}">
                  <a16:creationId xmlns:a16="http://schemas.microsoft.com/office/drawing/2014/main" id="{10E6EED1-1948-9BBF-EC2A-DFE26C387C5E}"/>
                </a:ext>
              </a:extLst>
            </p:cNvPr>
            <p:cNvSpPr txBox="1"/>
            <p:nvPr/>
          </p:nvSpPr>
          <p:spPr>
            <a:xfrm>
              <a:off x="3647873" y="3092250"/>
              <a:ext cx="2186817" cy="369332"/>
            </a:xfrm>
            <a:prstGeom prst="rect">
              <a:avLst/>
            </a:prstGeom>
            <a:solidFill>
              <a:schemeClr val="bg1">
                <a:lumMod val="95000"/>
              </a:schemeClr>
            </a:solidFill>
          </p:spPr>
          <p:txBody>
            <a:bodyPr wrap="none" rtlCol="0">
              <a:spAutoFit/>
            </a:bodyPr>
            <a:lstStyle/>
            <a:p>
              <a:r>
                <a:rPr lang="en-IN" dirty="0"/>
                <a:t>NPV Function in Excel</a:t>
              </a:r>
            </a:p>
          </p:txBody>
        </p:sp>
        <p:sp>
          <p:nvSpPr>
            <p:cNvPr id="6" name="Isosceles Triangle 5">
              <a:extLst>
                <a:ext uri="{FF2B5EF4-FFF2-40B4-BE49-F238E27FC236}">
                  <a16:creationId xmlns:a16="http://schemas.microsoft.com/office/drawing/2014/main" id="{E57C4AF4-4ACD-3C7D-7AB1-CFC5207981C3}"/>
                </a:ext>
              </a:extLst>
            </p:cNvPr>
            <p:cNvSpPr/>
            <p:nvPr/>
          </p:nvSpPr>
          <p:spPr>
            <a:xfrm rot="16200000">
              <a:off x="3364683" y="3145810"/>
              <a:ext cx="304167" cy="262213"/>
            </a:xfrm>
            <a:prstGeom prst="triangl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8" name="Group 7">
            <a:extLst>
              <a:ext uri="{FF2B5EF4-FFF2-40B4-BE49-F238E27FC236}">
                <a16:creationId xmlns:a16="http://schemas.microsoft.com/office/drawing/2014/main" id="{1ADD98CF-6E96-7731-6134-92DC41A58B86}"/>
              </a:ext>
            </a:extLst>
          </p:cNvPr>
          <p:cNvGrpSpPr/>
          <p:nvPr/>
        </p:nvGrpSpPr>
        <p:grpSpPr>
          <a:xfrm>
            <a:off x="9464325" y="2686168"/>
            <a:ext cx="2686275" cy="646331"/>
            <a:chOff x="3385660" y="3092250"/>
            <a:chExt cx="2686275" cy="646331"/>
          </a:xfrm>
        </p:grpSpPr>
        <p:sp>
          <p:nvSpPr>
            <p:cNvPr id="9" name="TextBox 8">
              <a:extLst>
                <a:ext uri="{FF2B5EF4-FFF2-40B4-BE49-F238E27FC236}">
                  <a16:creationId xmlns:a16="http://schemas.microsoft.com/office/drawing/2014/main" id="{68449694-93E8-C95C-7F2A-3F6CD487D205}"/>
                </a:ext>
              </a:extLst>
            </p:cNvPr>
            <p:cNvSpPr txBox="1"/>
            <p:nvPr/>
          </p:nvSpPr>
          <p:spPr>
            <a:xfrm>
              <a:off x="3647873" y="3092250"/>
              <a:ext cx="2424062" cy="646331"/>
            </a:xfrm>
            <a:prstGeom prst="rect">
              <a:avLst/>
            </a:prstGeom>
            <a:solidFill>
              <a:schemeClr val="bg1">
                <a:lumMod val="95000"/>
              </a:schemeClr>
            </a:solidFill>
          </p:spPr>
          <p:txBody>
            <a:bodyPr wrap="none" rtlCol="0">
              <a:spAutoFit/>
            </a:bodyPr>
            <a:lstStyle/>
            <a:p>
              <a:r>
                <a:rPr lang="en-IN" dirty="0"/>
                <a:t>Benefits minus Costs </a:t>
              </a:r>
              <a:r>
                <a:rPr lang="en-IN" b="1" dirty="0"/>
                <a:t>or</a:t>
              </a:r>
              <a:r>
                <a:rPr lang="en-IN" dirty="0"/>
                <a:t> </a:t>
              </a:r>
            </a:p>
            <a:p>
              <a:r>
                <a:rPr lang="en-IN" dirty="0"/>
                <a:t>Income minus Expenses</a:t>
              </a:r>
            </a:p>
          </p:txBody>
        </p:sp>
        <p:sp>
          <p:nvSpPr>
            <p:cNvPr id="10" name="Isosceles Triangle 9">
              <a:extLst>
                <a:ext uri="{FF2B5EF4-FFF2-40B4-BE49-F238E27FC236}">
                  <a16:creationId xmlns:a16="http://schemas.microsoft.com/office/drawing/2014/main" id="{4DE93CA9-76C0-D9CB-A561-7C42A2F52AD7}"/>
                </a:ext>
              </a:extLst>
            </p:cNvPr>
            <p:cNvSpPr/>
            <p:nvPr/>
          </p:nvSpPr>
          <p:spPr>
            <a:xfrm rot="16200000">
              <a:off x="3364683" y="3145810"/>
              <a:ext cx="304167" cy="262213"/>
            </a:xfrm>
            <a:prstGeom prst="triangl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52642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0473-88C8-DDB2-46B8-FF566A275550}"/>
              </a:ext>
            </a:extLst>
          </p:cNvPr>
          <p:cNvSpPr>
            <a:spLocks noGrp="1"/>
          </p:cNvSpPr>
          <p:nvPr>
            <p:ph type="title"/>
          </p:nvPr>
        </p:nvSpPr>
        <p:spPr/>
        <p:txBody>
          <a:bodyPr/>
          <a:lstStyle/>
          <a:p>
            <a:r>
              <a:rPr lang="en-IN" dirty="0"/>
              <a:t>Steps to Determine NPV</a:t>
            </a:r>
          </a:p>
        </p:txBody>
      </p:sp>
      <p:sp>
        <p:nvSpPr>
          <p:cNvPr id="3" name="Content Placeholder 2">
            <a:extLst>
              <a:ext uri="{FF2B5EF4-FFF2-40B4-BE49-F238E27FC236}">
                <a16:creationId xmlns:a16="http://schemas.microsoft.com/office/drawing/2014/main" id="{268FF1DD-71C3-5957-29E7-5A4637CFAD7D}"/>
              </a:ext>
            </a:extLst>
          </p:cNvPr>
          <p:cNvSpPr>
            <a:spLocks noGrp="1"/>
          </p:cNvSpPr>
          <p:nvPr>
            <p:ph idx="1"/>
          </p:nvPr>
        </p:nvSpPr>
        <p:spPr/>
        <p:txBody>
          <a:bodyPr/>
          <a:lstStyle/>
          <a:p>
            <a:r>
              <a:rPr lang="en-US" b="1" dirty="0"/>
              <a:t>Determine </a:t>
            </a:r>
            <a:r>
              <a:rPr lang="en-US" dirty="0"/>
              <a:t>the </a:t>
            </a:r>
            <a:r>
              <a:rPr lang="en-US" b="1" dirty="0"/>
              <a:t>estimated costs and benefits </a:t>
            </a:r>
            <a:r>
              <a:rPr lang="en-US" dirty="0"/>
              <a:t>for the life of the project and the products it creates.</a:t>
            </a:r>
          </a:p>
          <a:p>
            <a:r>
              <a:rPr lang="en-IN" b="1" dirty="0"/>
              <a:t>Determine the discount rate.</a:t>
            </a:r>
            <a:r>
              <a:rPr lang="en-IN" dirty="0"/>
              <a:t> </a:t>
            </a:r>
            <a:r>
              <a:rPr lang="en-US" i="1" dirty="0"/>
              <a:t>Financial experts can tell you what discount rate to use</a:t>
            </a:r>
            <a:r>
              <a:rPr lang="en-US" dirty="0"/>
              <a:t>.</a:t>
            </a:r>
            <a:endParaRPr lang="en-IN" dirty="0"/>
          </a:p>
          <a:p>
            <a:r>
              <a:rPr lang="en-US" b="1" dirty="0"/>
              <a:t>Calculate the net present value.</a:t>
            </a:r>
            <a:r>
              <a:rPr lang="en-US" dirty="0"/>
              <a:t> Most spreadsheet software has a </a:t>
            </a:r>
            <a:r>
              <a:rPr lang="en-US" b="1" dirty="0"/>
              <a:t>built-in function </a:t>
            </a:r>
            <a:r>
              <a:rPr lang="en-US" dirty="0"/>
              <a:t>to </a:t>
            </a:r>
            <a:r>
              <a:rPr lang="en-US" b="1" dirty="0"/>
              <a:t>calculate NPV</a:t>
            </a:r>
            <a:r>
              <a:rPr lang="en-US" dirty="0"/>
              <a:t>. </a:t>
            </a:r>
          </a:p>
          <a:p>
            <a:r>
              <a:rPr lang="en-US" dirty="0"/>
              <a:t>For example, the formula that </a:t>
            </a:r>
            <a:r>
              <a:rPr lang="en-US" b="1" dirty="0"/>
              <a:t>Microsoft Excel </a:t>
            </a:r>
            <a:r>
              <a:rPr lang="en-US" dirty="0"/>
              <a:t>uses: </a:t>
            </a:r>
            <a:r>
              <a:rPr lang="en-US" b="1" dirty="0">
                <a:solidFill>
                  <a:schemeClr val="tx2"/>
                </a:solidFill>
              </a:rPr>
              <a:t>=</a:t>
            </a:r>
            <a:r>
              <a:rPr lang="en-US" b="1" dirty="0" err="1">
                <a:solidFill>
                  <a:schemeClr val="tx2"/>
                </a:solidFill>
              </a:rPr>
              <a:t>npv</a:t>
            </a:r>
            <a:r>
              <a:rPr lang="en-US" b="1" dirty="0">
                <a:solidFill>
                  <a:schemeClr val="tx2"/>
                </a:solidFill>
              </a:rPr>
              <a:t>(discount rate, range of cash flows)</a:t>
            </a:r>
          </a:p>
          <a:p>
            <a:r>
              <a:rPr lang="en-US" dirty="0"/>
              <a:t>To use the NPV function, you must have a </a:t>
            </a:r>
            <a:r>
              <a:rPr lang="en-US" b="1" dirty="0"/>
              <a:t>row or column in the spreadsheet for the cash flow each year</a:t>
            </a:r>
            <a:r>
              <a:rPr lang="en-US" dirty="0"/>
              <a:t>, which is the benefit amount for that year </a:t>
            </a:r>
            <a:r>
              <a:rPr lang="en-US" b="1" dirty="0"/>
              <a:t>minus the cost amount</a:t>
            </a:r>
            <a:r>
              <a:rPr lang="en-US" dirty="0"/>
              <a:t>.</a:t>
            </a:r>
          </a:p>
        </p:txBody>
      </p:sp>
    </p:spTree>
    <p:extLst>
      <p:ext uri="{BB962C8B-B14F-4D97-AF65-F5344CB8AC3E}">
        <p14:creationId xmlns:p14="http://schemas.microsoft.com/office/powerpoint/2010/main" val="377273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0473-88C8-DDB2-46B8-FF566A275550}"/>
              </a:ext>
            </a:extLst>
          </p:cNvPr>
          <p:cNvSpPr>
            <a:spLocks noGrp="1"/>
          </p:cNvSpPr>
          <p:nvPr>
            <p:ph type="title"/>
          </p:nvPr>
        </p:nvSpPr>
        <p:spPr/>
        <p:txBody>
          <a:bodyPr/>
          <a:lstStyle/>
          <a:p>
            <a:r>
              <a:rPr lang="en-IN" dirty="0"/>
              <a:t>Mathematical Formula for Calculating NPV</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8FF1DD-71C3-5957-29E7-5A4637CFAD7D}"/>
                  </a:ext>
                </a:extLst>
              </p:cNvPr>
              <p:cNvSpPr>
                <a:spLocks noGrp="1"/>
              </p:cNvSpPr>
              <p:nvPr>
                <p:ph idx="1"/>
              </p:nvPr>
            </p:nvSpPr>
            <p:spPr/>
            <p:txBody>
              <a:bodyPr/>
              <a:lstStyle/>
              <a:p>
                <a:r>
                  <a:rPr lang="en-US" dirty="0"/>
                  <a:t>The </a:t>
                </a:r>
                <a:r>
                  <a:rPr lang="en-US" b="1" dirty="0">
                    <a:solidFill>
                      <a:schemeClr val="tx2"/>
                    </a:solidFill>
                  </a:rPr>
                  <a:t>mathematical formula for calculating NPV</a:t>
                </a:r>
                <a:r>
                  <a:rPr lang="en-US" dirty="0"/>
                  <a:t> is:</a:t>
                </a:r>
              </a:p>
              <a:p>
                <a:pPr marL="0"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𝑁𝑃𝑉</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n-IN" b="0" i="1" smtClean="0">
                              <a:latin typeface="Cambria Math" panose="02040503050406030204" pitchFamily="18" charset="0"/>
                            </a:rPr>
                            <m:t>𝑡</m:t>
                          </m:r>
                          <m:r>
                            <a:rPr lang="pt-BR" i="1" smtClean="0">
                              <a:latin typeface="Cambria Math" panose="02040503050406030204" pitchFamily="18" charset="0"/>
                            </a:rPr>
                            <m:t>=0</m:t>
                          </m:r>
                        </m:sub>
                        <m:sup>
                          <m:r>
                            <a:rPr lang="pt-BR" i="1" smtClean="0">
                              <a:latin typeface="Cambria Math" panose="02040503050406030204" pitchFamily="18" charset="0"/>
                            </a:rPr>
                            <m:t>𝑛</m:t>
                          </m:r>
                        </m:sup>
                        <m:e>
                          <m:sSub>
                            <m:sSubPr>
                              <m:ctrlPr>
                                <a:rPr lang="en-IN" b="0"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𝑡</m:t>
                              </m:r>
                            </m:sub>
                          </m:sSub>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i="1">
                                  <a:latin typeface="Cambria Math" panose="02040503050406030204" pitchFamily="18" charset="0"/>
                                </a:rPr>
                                <m:t>(1+</m:t>
                              </m:r>
                              <m:r>
                                <a:rPr lang="en-IN" i="1">
                                  <a:latin typeface="Cambria Math" panose="02040503050406030204" pitchFamily="18" charset="0"/>
                                </a:rPr>
                                <m:t>𝑟</m:t>
                              </m:r>
                              <m:r>
                                <a:rPr lang="en-IN" i="1">
                                  <a:latin typeface="Cambria Math" panose="02040503050406030204" pitchFamily="18" charset="0"/>
                                </a:rPr>
                                <m:t>)</m:t>
                              </m:r>
                            </m:e>
                            <m:sup>
                              <m:r>
                                <a:rPr lang="en-IN" b="0" i="1" smtClean="0">
                                  <a:latin typeface="Cambria Math" panose="02040503050406030204" pitchFamily="18" charset="0"/>
                                </a:rPr>
                                <m:t>𝑡</m:t>
                              </m:r>
                            </m:sup>
                          </m:sSup>
                          <m:r>
                            <a:rPr lang="pt-BR" i="1" smtClean="0">
                              <a:latin typeface="Cambria Math" panose="02040503050406030204" pitchFamily="18" charset="0"/>
                            </a:rPr>
                            <m:t> </m:t>
                          </m:r>
                        </m:e>
                      </m:nary>
                    </m:oMath>
                  </m:oMathPara>
                </a14:m>
                <a:endParaRPr lang="en-IN" dirty="0"/>
              </a:p>
              <a:p>
                <a:r>
                  <a:rPr lang="en-IN" dirty="0"/>
                  <a:t>where, </a:t>
                </a:r>
                <a:r>
                  <a:rPr lang="en-IN" b="1" i="1" dirty="0">
                    <a:solidFill>
                      <a:schemeClr val="accent6"/>
                    </a:solidFill>
                  </a:rPr>
                  <a:t>t</a:t>
                </a:r>
                <a:r>
                  <a:rPr lang="en-IN" dirty="0"/>
                  <a:t> </a:t>
                </a:r>
                <a:r>
                  <a:rPr lang="en-US" dirty="0"/>
                  <a:t>equals the year of the cash flow, </a:t>
                </a:r>
                <a:r>
                  <a:rPr lang="en-US" b="1" i="1" dirty="0">
                    <a:solidFill>
                      <a:schemeClr val="accent6"/>
                    </a:solidFill>
                  </a:rPr>
                  <a:t>n</a:t>
                </a:r>
                <a:r>
                  <a:rPr lang="en-US" dirty="0"/>
                  <a:t> is the last year of the cash flow, </a:t>
                </a:r>
                <a:r>
                  <a:rPr lang="en-US" b="1" i="1" dirty="0">
                    <a:solidFill>
                      <a:schemeClr val="accent6"/>
                    </a:solidFill>
                  </a:rPr>
                  <a:t>A</a:t>
                </a:r>
                <a:r>
                  <a:rPr lang="en-US" dirty="0"/>
                  <a:t> is the amount of cash flow each year, and </a:t>
                </a:r>
                <a:r>
                  <a:rPr lang="en-US" b="1" i="1" dirty="0">
                    <a:solidFill>
                      <a:schemeClr val="accent6"/>
                    </a:solidFill>
                  </a:rPr>
                  <a:t>r</a:t>
                </a:r>
                <a:r>
                  <a:rPr lang="en-US" dirty="0"/>
                  <a:t> is the discount rate.</a:t>
                </a:r>
              </a:p>
              <a:p>
                <a:r>
                  <a:rPr lang="en-US" dirty="0"/>
                  <a:t>Determine the annual discount factor using the equation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d>
                              <m:dPr>
                                <m:ctrlPr>
                                  <a:rPr lang="en-IN" i="1">
                                    <a:latin typeface="Cambria Math" panose="02040503050406030204" pitchFamily="18" charset="0"/>
                                  </a:rPr>
                                </m:ctrlPr>
                              </m:dPr>
                              <m:e>
                                <m:r>
                                  <a:rPr lang="en-IN" i="1">
                                    <a:latin typeface="Cambria Math" panose="02040503050406030204" pitchFamily="18" charset="0"/>
                                  </a:rPr>
                                  <m:t>1+</m:t>
                                </m:r>
                                <m:r>
                                  <a:rPr lang="en-IN" i="1">
                                    <a:latin typeface="Cambria Math" panose="02040503050406030204" pitchFamily="18" charset="0"/>
                                  </a:rPr>
                                  <m:t>𝑟</m:t>
                                </m:r>
                              </m:e>
                            </m:d>
                          </m:e>
                          <m:sup>
                            <m:r>
                              <a:rPr lang="en-IN" b="0" i="1" smtClean="0">
                                <a:latin typeface="Cambria Math" panose="02040503050406030204" pitchFamily="18" charset="0"/>
                              </a:rPr>
                              <m:t>𝑡</m:t>
                            </m:r>
                          </m:sup>
                        </m:sSup>
                      </m:den>
                    </m:f>
                    <m:r>
                      <a:rPr lang="en-IN" b="0" i="1" smtClean="0">
                        <a:latin typeface="Cambria Math" panose="02040503050406030204" pitchFamily="18" charset="0"/>
                      </a:rPr>
                      <m:t>,</m:t>
                    </m:r>
                  </m:oMath>
                </a14:m>
                <a:r>
                  <a:rPr lang="en-IN" dirty="0"/>
                  <a:t> where </a:t>
                </a:r>
                <a:r>
                  <a:rPr lang="en-IN" b="1" i="1" dirty="0">
                    <a:solidFill>
                      <a:schemeClr val="accent6"/>
                    </a:solidFill>
                  </a:rPr>
                  <a:t>r</a:t>
                </a:r>
                <a:r>
                  <a:rPr lang="en-IN" dirty="0"/>
                  <a:t> is the discount rate, and </a:t>
                </a:r>
                <a:r>
                  <a:rPr lang="en-IN" b="1" i="1" dirty="0">
                    <a:solidFill>
                      <a:schemeClr val="accent6"/>
                    </a:solidFill>
                  </a:rPr>
                  <a:t>t</a:t>
                </a:r>
                <a:r>
                  <a:rPr lang="en-IN" dirty="0"/>
                  <a:t> is the year.</a:t>
                </a:r>
              </a:p>
              <a:p>
                <a:pPr marL="0" indent="0">
                  <a:buNone/>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rPr>
                        <m:t>𝒀𝒆𝒂𝒓</m:t>
                      </m:r>
                      <m:r>
                        <a:rPr lang="en-IN" b="1" i="1" smtClean="0">
                          <a:latin typeface="Cambria Math" panose="02040503050406030204" pitchFamily="18" charset="0"/>
                        </a:rPr>
                        <m:t> </m:t>
                      </m:r>
                      <m:r>
                        <a:rPr lang="en-IN" b="1" i="1" smtClean="0">
                          <a:latin typeface="Cambria Math" panose="02040503050406030204" pitchFamily="18" charset="0"/>
                        </a:rPr>
                        <m:t>𝟏</m:t>
                      </m:r>
                      <m:r>
                        <a:rPr lang="en-IN" b="0" i="1" smtClean="0">
                          <a:latin typeface="Cambria Math" panose="02040503050406030204" pitchFamily="18" charset="0"/>
                        </a:rPr>
                        <m:t>: </m:t>
                      </m:r>
                      <m:r>
                        <a:rPr lang="en-IN" b="0" i="1" smtClean="0">
                          <a:latin typeface="Cambria Math" panose="02040503050406030204" pitchFamily="18" charset="0"/>
                        </a:rPr>
                        <m:t>𝑑𝑖𝑠𝑐𝑜𝑢𝑛𝑡</m:t>
                      </m:r>
                      <m:r>
                        <a:rPr lang="en-IN" b="0" i="1" smtClean="0">
                          <a:latin typeface="Cambria Math" panose="02040503050406030204" pitchFamily="18" charset="0"/>
                        </a:rPr>
                        <m:t> </m:t>
                      </m:r>
                      <m:r>
                        <a:rPr lang="en-IN" b="0" i="1" smtClean="0">
                          <a:latin typeface="Cambria Math" panose="02040503050406030204" pitchFamily="18" charset="0"/>
                        </a:rPr>
                        <m:t>𝑓𝑎𝑐𝑡𝑜𝑟</m:t>
                      </m:r>
                      <m:r>
                        <a:rPr lang="en-IN" b="0" i="1" smtClean="0">
                          <a:latin typeface="Cambria Math" panose="02040503050406030204" pitchFamily="18" charset="0"/>
                        </a:rPr>
                        <m:t>= </m:t>
                      </m:r>
                      <m:f>
                        <m:fPr>
                          <m:type m:val="lin"/>
                          <m:ctrlPr>
                            <a:rPr lang="en-IN"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r>
                                <a:rPr lang="en-IN" i="1">
                                  <a:latin typeface="Cambria Math" panose="02040503050406030204" pitchFamily="18" charset="0"/>
                                </a:rPr>
                                <m:t>(1+0.08)</m:t>
                              </m:r>
                            </m:e>
                            <m:sup>
                              <m:r>
                                <a:rPr lang="en-IN" b="0" i="1" smtClean="0">
                                  <a:latin typeface="Cambria Math" panose="02040503050406030204" pitchFamily="18" charset="0"/>
                                </a:rPr>
                                <m:t>1</m:t>
                              </m:r>
                            </m:sup>
                          </m:sSup>
                        </m:den>
                      </m:f>
                      <m:r>
                        <a:rPr lang="en-IN" b="0" i="1" smtClean="0">
                          <a:latin typeface="Cambria Math" panose="02040503050406030204" pitchFamily="18" charset="0"/>
                        </a:rPr>
                        <m:t>=0.93</m:t>
                      </m:r>
                    </m:oMath>
                  </m:oMathPara>
                </a14:m>
                <a:endParaRPr lang="en-IN" dirty="0"/>
              </a:p>
              <a:p>
                <a:pPr marL="0" indent="0">
                  <a:buNone/>
                </a:pPr>
                <a14:m>
                  <m:oMathPara xmlns:m="http://schemas.openxmlformats.org/officeDocument/2006/math">
                    <m:oMathParaPr>
                      <m:jc m:val="centerGroup"/>
                    </m:oMathParaPr>
                    <m:oMath xmlns:m="http://schemas.openxmlformats.org/officeDocument/2006/math">
                      <m:r>
                        <a:rPr lang="en-IN" b="1" i="1">
                          <a:latin typeface="Cambria Math" panose="02040503050406030204" pitchFamily="18" charset="0"/>
                        </a:rPr>
                        <m:t>𝒀𝒆𝒂𝒓</m:t>
                      </m:r>
                      <m:r>
                        <a:rPr lang="en-IN" b="1" i="1">
                          <a:latin typeface="Cambria Math" panose="02040503050406030204" pitchFamily="18" charset="0"/>
                        </a:rPr>
                        <m:t> </m:t>
                      </m:r>
                      <m:r>
                        <a:rPr lang="en-IN" b="1" i="1" smtClean="0">
                          <a:latin typeface="Cambria Math" panose="02040503050406030204" pitchFamily="18" charset="0"/>
                        </a:rPr>
                        <m:t>𝟐</m:t>
                      </m:r>
                      <m:r>
                        <a:rPr lang="en-IN" i="1">
                          <a:latin typeface="Cambria Math" panose="02040503050406030204" pitchFamily="18" charset="0"/>
                        </a:rPr>
                        <m:t>: </m:t>
                      </m:r>
                      <m:r>
                        <a:rPr lang="en-IN" i="1">
                          <a:latin typeface="Cambria Math" panose="02040503050406030204" pitchFamily="18" charset="0"/>
                        </a:rPr>
                        <m:t>𝑑𝑖𝑠𝑐𝑜𝑢𝑛𝑡</m:t>
                      </m:r>
                      <m:r>
                        <a:rPr lang="en-IN" i="1">
                          <a:latin typeface="Cambria Math" panose="02040503050406030204" pitchFamily="18" charset="0"/>
                        </a:rPr>
                        <m:t> </m:t>
                      </m:r>
                      <m:r>
                        <a:rPr lang="en-IN" i="1">
                          <a:latin typeface="Cambria Math" panose="02040503050406030204" pitchFamily="18" charset="0"/>
                        </a:rPr>
                        <m:t>𝑓𝑎𝑐𝑡𝑜𝑟</m:t>
                      </m:r>
                      <m:r>
                        <a:rPr lang="en-IN" i="1">
                          <a:latin typeface="Cambria Math" panose="02040503050406030204" pitchFamily="18" charset="0"/>
                        </a:rPr>
                        <m:t>= </m:t>
                      </m:r>
                      <m:f>
                        <m:fPr>
                          <m:type m:val="lin"/>
                          <m:ctrlPr>
                            <a:rPr lang="en-IN" i="1">
                              <a:latin typeface="Cambria Math" panose="02040503050406030204" pitchFamily="18" charset="0"/>
                            </a:rPr>
                          </m:ctrlPr>
                        </m:fPr>
                        <m:num>
                          <m:r>
                            <a:rPr lang="en-IN" i="1">
                              <a:latin typeface="Cambria Math" panose="02040503050406030204" pitchFamily="18" charset="0"/>
                            </a:rPr>
                            <m:t>1</m:t>
                          </m:r>
                        </m:num>
                        <m:den>
                          <m:sSup>
                            <m:sSupPr>
                              <m:ctrlPr>
                                <a:rPr lang="en-IN" i="1">
                                  <a:latin typeface="Cambria Math" panose="02040503050406030204" pitchFamily="18" charset="0"/>
                                </a:rPr>
                              </m:ctrlPr>
                            </m:sSupPr>
                            <m:e>
                              <m:r>
                                <a:rPr lang="en-IN" i="1">
                                  <a:latin typeface="Cambria Math" panose="02040503050406030204" pitchFamily="18" charset="0"/>
                                </a:rPr>
                                <m:t>(1+0.08)</m:t>
                              </m:r>
                            </m:e>
                            <m:sup>
                              <m:r>
                                <a:rPr lang="en-IN" b="0" i="1" smtClean="0">
                                  <a:latin typeface="Cambria Math" panose="02040503050406030204" pitchFamily="18" charset="0"/>
                                </a:rPr>
                                <m:t>2</m:t>
                              </m:r>
                            </m:sup>
                          </m:sSup>
                        </m:den>
                      </m:f>
                      <m:r>
                        <a:rPr lang="en-IN" i="1">
                          <a:latin typeface="Cambria Math" panose="02040503050406030204" pitchFamily="18" charset="0"/>
                        </a:rPr>
                        <m:t>=0.</m:t>
                      </m:r>
                      <m:r>
                        <a:rPr lang="en-IN" b="0" i="1" smtClean="0">
                          <a:latin typeface="Cambria Math" panose="02040503050406030204" pitchFamily="18" charset="0"/>
                        </a:rPr>
                        <m:t>86</m:t>
                      </m:r>
                    </m:oMath>
                  </m:oMathPara>
                </a14:m>
                <a:endParaRPr lang="en-IN" dirty="0"/>
              </a:p>
              <a:p>
                <a:r>
                  <a:rPr lang="en-IN" dirty="0"/>
                  <a:t>After determining the discount factor for each year, multiply the costs and benefits each year by the appropriate discount factor.</a:t>
                </a:r>
              </a:p>
              <a:p>
                <a:pPr marL="0" indent="0">
                  <a:buNone/>
                </a:pPr>
                <a14:m>
                  <m:oMathPara xmlns:m="http://schemas.openxmlformats.org/officeDocument/2006/math">
                    <m:oMathParaPr>
                      <m:jc m:val="centerGroup"/>
                    </m:oMathParaPr>
                    <m:oMath xmlns:m="http://schemas.openxmlformats.org/officeDocument/2006/math">
                      <m:r>
                        <a:rPr lang="en-IN" b="1" i="1">
                          <a:latin typeface="Cambria Math" panose="02040503050406030204" pitchFamily="18" charset="0"/>
                        </a:rPr>
                        <m:t>𝒀𝒆𝒂𝒓</m:t>
                      </m:r>
                      <m:r>
                        <a:rPr lang="en-IN" b="1" i="1">
                          <a:latin typeface="Cambria Math" panose="02040503050406030204" pitchFamily="18" charset="0"/>
                        </a:rPr>
                        <m:t> </m:t>
                      </m:r>
                      <m:r>
                        <a:rPr lang="en-IN" b="1" i="1">
                          <a:latin typeface="Cambria Math" panose="02040503050406030204" pitchFamily="18" charset="0"/>
                        </a:rPr>
                        <m:t>𝟏</m:t>
                      </m:r>
                      <m:r>
                        <a:rPr lang="en-IN" i="1">
                          <a:latin typeface="Cambria Math" panose="02040503050406030204" pitchFamily="18" charset="0"/>
                        </a:rPr>
                        <m:t>:</m:t>
                      </m:r>
                      <m:r>
                        <a:rPr lang="en-IN" b="0" i="1" smtClean="0">
                          <a:latin typeface="Cambria Math" panose="02040503050406030204" pitchFamily="18" charset="0"/>
                        </a:rPr>
                        <m:t> $40,000 ∗0.93=$37,200</m:t>
                      </m:r>
                    </m:oMath>
                  </m:oMathPara>
                </a14:m>
                <a:endParaRPr lang="en-I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b="1" i="1">
                          <a:latin typeface="Cambria Math" panose="02040503050406030204" pitchFamily="18" charset="0"/>
                        </a:rPr>
                        <m:t>𝒀𝒆𝒂𝒓</m:t>
                      </m:r>
                      <m:r>
                        <a:rPr lang="en-IN" b="1" i="1">
                          <a:latin typeface="Cambria Math" panose="02040503050406030204" pitchFamily="18" charset="0"/>
                        </a:rPr>
                        <m:t> </m:t>
                      </m:r>
                      <m:r>
                        <a:rPr lang="en-IN" b="1" i="1" smtClean="0">
                          <a:latin typeface="Cambria Math" panose="02040503050406030204" pitchFamily="18" charset="0"/>
                        </a:rPr>
                        <m:t>𝟐</m:t>
                      </m:r>
                      <m:r>
                        <a:rPr lang="en-IN" i="1">
                          <a:latin typeface="Cambria Math" panose="02040503050406030204" pitchFamily="18" charset="0"/>
                        </a:rPr>
                        <m:t>: $40,000 ∗0.</m:t>
                      </m:r>
                      <m:r>
                        <a:rPr lang="en-IN" b="0" i="1" smtClean="0">
                          <a:latin typeface="Cambria Math" panose="02040503050406030204" pitchFamily="18" charset="0"/>
                        </a:rPr>
                        <m:t>86</m:t>
                      </m:r>
                      <m:r>
                        <a:rPr lang="en-IN" i="1">
                          <a:latin typeface="Cambria Math" panose="02040503050406030204" pitchFamily="18" charset="0"/>
                        </a:rPr>
                        <m:t>=$3</m:t>
                      </m:r>
                      <m:r>
                        <a:rPr lang="en-IN" b="0" i="1" smtClean="0">
                          <a:latin typeface="Cambria Math" panose="02040503050406030204" pitchFamily="18" charset="0"/>
                        </a:rPr>
                        <m:t>4</m:t>
                      </m:r>
                      <m:r>
                        <a:rPr lang="en-IN" i="1">
                          <a:latin typeface="Cambria Math" panose="02040503050406030204" pitchFamily="18" charset="0"/>
                        </a:rPr>
                        <m:t>,</m:t>
                      </m:r>
                      <m:r>
                        <a:rPr lang="en-IN" b="0" i="1" smtClean="0">
                          <a:latin typeface="Cambria Math" panose="02040503050406030204" pitchFamily="18" charset="0"/>
                        </a:rPr>
                        <m:t>4</m:t>
                      </m:r>
                      <m:r>
                        <a:rPr lang="en-IN" i="1">
                          <a:latin typeface="Cambria Math" panose="02040503050406030204" pitchFamily="18" charset="0"/>
                        </a:rPr>
                        <m:t>00</m:t>
                      </m:r>
                    </m:oMath>
                  </m:oMathPara>
                </a14:m>
                <a:endParaRPr lang="en-IN" dirty="0"/>
              </a:p>
              <a:p>
                <a:pPr marL="0" indent="0">
                  <a:buNone/>
                </a:pPr>
                <a:endParaRPr lang="en-IN" dirty="0"/>
              </a:p>
            </p:txBody>
          </p:sp>
        </mc:Choice>
        <mc:Fallback xmlns="">
          <p:sp>
            <p:nvSpPr>
              <p:cNvPr id="3" name="Content Placeholder 2">
                <a:extLst>
                  <a:ext uri="{FF2B5EF4-FFF2-40B4-BE49-F238E27FC236}">
                    <a16:creationId xmlns:a16="http://schemas.microsoft.com/office/drawing/2014/main" id="{268FF1DD-71C3-5957-29E7-5A4637CFAD7D}"/>
                  </a:ext>
                </a:extLst>
              </p:cNvPr>
              <p:cNvSpPr>
                <a:spLocks noGrp="1" noRot="1" noChangeAspect="1" noMove="1" noResize="1" noEditPoints="1" noAdjustHandles="1" noChangeArrowheads="1" noChangeShapeType="1" noTextEdit="1"/>
              </p:cNvSpPr>
              <p:nvPr>
                <p:ph idx="1"/>
              </p:nvPr>
            </p:nvSpPr>
            <p:spPr>
              <a:blipFill>
                <a:blip r:embed="rId2"/>
                <a:stretch>
                  <a:fillRect l="-818" t="-1527" r="-1431" b="-2944"/>
                </a:stretch>
              </a:blipFill>
            </p:spPr>
            <p:txBody>
              <a:bodyPr/>
              <a:lstStyle/>
              <a:p>
                <a:r>
                  <a:rPr lang="en-IN">
                    <a:noFill/>
                  </a:rPr>
                  <a:t> </a:t>
                </a:r>
              </a:p>
            </p:txBody>
          </p:sp>
        </mc:Fallback>
      </mc:AlternateContent>
    </p:spTree>
    <p:extLst>
      <p:ext uri="{BB962C8B-B14F-4D97-AF65-F5344CB8AC3E}">
        <p14:creationId xmlns:p14="http://schemas.microsoft.com/office/powerpoint/2010/main" val="88082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1AE0-B9BE-91C6-3DE8-AE0181A535B0}"/>
              </a:ext>
            </a:extLst>
          </p:cNvPr>
          <p:cNvSpPr>
            <a:spLocks noGrp="1"/>
          </p:cNvSpPr>
          <p:nvPr>
            <p:ph type="title"/>
          </p:nvPr>
        </p:nvSpPr>
        <p:spPr/>
        <p:txBody>
          <a:bodyPr/>
          <a:lstStyle/>
          <a:p>
            <a:r>
              <a:rPr lang="en-IN" dirty="0"/>
              <a:t>Net Present Value and Return on Investment Example</a:t>
            </a:r>
          </a:p>
        </p:txBody>
      </p:sp>
      <p:graphicFrame>
        <p:nvGraphicFramePr>
          <p:cNvPr id="4" name="Content Placeholder 3">
            <a:extLst>
              <a:ext uri="{FF2B5EF4-FFF2-40B4-BE49-F238E27FC236}">
                <a16:creationId xmlns:a16="http://schemas.microsoft.com/office/drawing/2014/main" id="{BD845E7D-17B1-5004-E1B5-AC80C796592E}"/>
              </a:ext>
            </a:extLst>
          </p:cNvPr>
          <p:cNvGraphicFramePr>
            <a:graphicFrameLocks noGrp="1" noChangeAspect="1"/>
          </p:cNvGraphicFramePr>
          <p:nvPr>
            <p:ph idx="1"/>
            <p:extLst>
              <p:ext uri="{D42A27DB-BD31-4B8C-83A1-F6EECF244321}">
                <p14:modId xmlns:p14="http://schemas.microsoft.com/office/powerpoint/2010/main" val="958167351"/>
              </p:ext>
            </p:extLst>
          </p:nvPr>
        </p:nvGraphicFramePr>
        <p:xfrm>
          <a:off x="102061" y="923254"/>
          <a:ext cx="11981784" cy="4921100"/>
        </p:xfrm>
        <a:graphic>
          <a:graphicData uri="http://schemas.openxmlformats.org/presentationml/2006/ole">
            <mc:AlternateContent xmlns:mc="http://schemas.openxmlformats.org/markup-compatibility/2006">
              <mc:Choice xmlns:v="urn:schemas-microsoft-com:vml" Requires="v">
                <p:oleObj spid="_x0000_s2050" name="Worksheet" r:id="rId3" imgW="6842689" imgH="2766249" progId="Excel.Sheet.12">
                  <p:embed/>
                </p:oleObj>
              </mc:Choice>
              <mc:Fallback>
                <p:oleObj name="Worksheet" r:id="rId3" imgW="6842689" imgH="2766249" progId="Excel.Sheet.12">
                  <p:embed/>
                  <p:pic>
                    <p:nvPicPr>
                      <p:cNvPr id="0" name=""/>
                      <p:cNvPicPr/>
                      <p:nvPr/>
                    </p:nvPicPr>
                    <p:blipFill>
                      <a:blip r:embed="rId4"/>
                      <a:stretch>
                        <a:fillRect/>
                      </a:stretch>
                    </p:blipFill>
                    <p:spPr>
                      <a:xfrm>
                        <a:off x="102061" y="923254"/>
                        <a:ext cx="11981784" cy="4921100"/>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52D45D7B-DE60-13C2-B9BE-AFB4DD7E7A83}"/>
              </a:ext>
            </a:extLst>
          </p:cNvPr>
          <p:cNvGrpSpPr/>
          <p:nvPr/>
        </p:nvGrpSpPr>
        <p:grpSpPr>
          <a:xfrm>
            <a:off x="9415164" y="4505135"/>
            <a:ext cx="847630" cy="369332"/>
            <a:chOff x="3385660" y="3092250"/>
            <a:chExt cx="847630" cy="369332"/>
          </a:xfrm>
        </p:grpSpPr>
        <p:sp>
          <p:nvSpPr>
            <p:cNvPr id="6" name="TextBox 5">
              <a:extLst>
                <a:ext uri="{FF2B5EF4-FFF2-40B4-BE49-F238E27FC236}">
                  <a16:creationId xmlns:a16="http://schemas.microsoft.com/office/drawing/2014/main" id="{8F1FC632-E9E5-4DC0-1D61-DF74FA13E325}"/>
                </a:ext>
              </a:extLst>
            </p:cNvPr>
            <p:cNvSpPr txBox="1"/>
            <p:nvPr/>
          </p:nvSpPr>
          <p:spPr>
            <a:xfrm>
              <a:off x="3647873" y="3092250"/>
              <a:ext cx="585417" cy="369332"/>
            </a:xfrm>
            <a:prstGeom prst="rect">
              <a:avLst/>
            </a:prstGeom>
            <a:solidFill>
              <a:schemeClr val="bg1">
                <a:lumMod val="95000"/>
              </a:schemeClr>
            </a:solidFill>
          </p:spPr>
          <p:txBody>
            <a:bodyPr wrap="none" rtlCol="0">
              <a:spAutoFit/>
            </a:bodyPr>
            <a:lstStyle/>
            <a:p>
              <a:r>
                <a:rPr lang="en-IN" b="1" dirty="0"/>
                <a:t>NPV</a:t>
              </a:r>
            </a:p>
          </p:txBody>
        </p:sp>
        <p:sp>
          <p:nvSpPr>
            <p:cNvPr id="7" name="Isosceles Triangle 6">
              <a:extLst>
                <a:ext uri="{FF2B5EF4-FFF2-40B4-BE49-F238E27FC236}">
                  <a16:creationId xmlns:a16="http://schemas.microsoft.com/office/drawing/2014/main" id="{03FC440C-5EAF-03A3-4F85-AD96B435E245}"/>
                </a:ext>
              </a:extLst>
            </p:cNvPr>
            <p:cNvSpPr/>
            <p:nvPr/>
          </p:nvSpPr>
          <p:spPr>
            <a:xfrm rot="16200000">
              <a:off x="3364683" y="3145810"/>
              <a:ext cx="304167" cy="262213"/>
            </a:xfrm>
            <a:prstGeom prst="triangl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53A6ADB4-8F07-3734-8A86-850283D99CFF}"/>
              </a:ext>
            </a:extLst>
          </p:cNvPr>
          <p:cNvGrpSpPr/>
          <p:nvPr/>
        </p:nvGrpSpPr>
        <p:grpSpPr>
          <a:xfrm>
            <a:off x="5040437" y="5844354"/>
            <a:ext cx="1835759" cy="632355"/>
            <a:chOff x="5060102" y="4887161"/>
            <a:chExt cx="1835759" cy="632355"/>
          </a:xfrm>
        </p:grpSpPr>
        <p:sp>
          <p:nvSpPr>
            <p:cNvPr id="9" name="TextBox 8">
              <a:extLst>
                <a:ext uri="{FF2B5EF4-FFF2-40B4-BE49-F238E27FC236}">
                  <a16:creationId xmlns:a16="http://schemas.microsoft.com/office/drawing/2014/main" id="{FC3AD73D-BAAA-7030-5E41-3E2F4CA75FF0}"/>
                </a:ext>
              </a:extLst>
            </p:cNvPr>
            <p:cNvSpPr txBox="1"/>
            <p:nvPr/>
          </p:nvSpPr>
          <p:spPr>
            <a:xfrm>
              <a:off x="5060102" y="5150184"/>
              <a:ext cx="1835759" cy="369332"/>
            </a:xfrm>
            <a:prstGeom prst="rect">
              <a:avLst/>
            </a:prstGeom>
            <a:solidFill>
              <a:schemeClr val="bg1">
                <a:lumMod val="95000"/>
              </a:schemeClr>
            </a:solidFill>
          </p:spPr>
          <p:txBody>
            <a:bodyPr wrap="none" rtlCol="0">
              <a:spAutoFit/>
            </a:bodyPr>
            <a:lstStyle/>
            <a:p>
              <a:r>
                <a:rPr lang="en-IN" b="1" dirty="0"/>
                <a:t>Payback in Year 1</a:t>
              </a:r>
            </a:p>
          </p:txBody>
        </p:sp>
        <p:sp>
          <p:nvSpPr>
            <p:cNvPr id="10" name="Isosceles Triangle 9">
              <a:extLst>
                <a:ext uri="{FF2B5EF4-FFF2-40B4-BE49-F238E27FC236}">
                  <a16:creationId xmlns:a16="http://schemas.microsoft.com/office/drawing/2014/main" id="{AA59C282-DEB2-F20E-326C-60C2A1BD22BC}"/>
                </a:ext>
              </a:extLst>
            </p:cNvPr>
            <p:cNvSpPr/>
            <p:nvPr/>
          </p:nvSpPr>
          <p:spPr>
            <a:xfrm>
              <a:off x="5200728" y="4887161"/>
              <a:ext cx="304167" cy="262213"/>
            </a:xfrm>
            <a:prstGeom prst="triangl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3244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9B2F-64F1-3F53-65F7-9DF017D13AEA}"/>
              </a:ext>
            </a:extLst>
          </p:cNvPr>
          <p:cNvSpPr>
            <a:spLocks noGrp="1"/>
          </p:cNvSpPr>
          <p:nvPr>
            <p:ph type="title"/>
          </p:nvPr>
        </p:nvSpPr>
        <p:spPr/>
        <p:txBody>
          <a:bodyPr/>
          <a:lstStyle/>
          <a:p>
            <a:r>
              <a:rPr lang="en-IN" dirty="0"/>
              <a:t>Return on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A7ADFE-1173-B2CD-64E4-61FC506FDBC7}"/>
                  </a:ext>
                </a:extLst>
              </p:cNvPr>
              <p:cNvSpPr>
                <a:spLocks noGrp="1"/>
              </p:cNvSpPr>
              <p:nvPr>
                <p:ph idx="1"/>
              </p:nvPr>
            </p:nvSpPr>
            <p:spPr/>
            <p:txBody>
              <a:bodyPr/>
              <a:lstStyle/>
              <a:p>
                <a:r>
                  <a:rPr lang="en-US" b="1" dirty="0">
                    <a:solidFill>
                      <a:schemeClr val="accent6"/>
                    </a:solidFill>
                  </a:rPr>
                  <a:t>Return on investment (ROI)</a:t>
                </a:r>
                <a:r>
                  <a:rPr lang="en-US" dirty="0"/>
                  <a:t> is the result of </a:t>
                </a:r>
                <a:r>
                  <a:rPr lang="en-US" b="1" dirty="0"/>
                  <a:t>subtracting</a:t>
                </a:r>
                <a:r>
                  <a:rPr lang="en-US" dirty="0"/>
                  <a:t> the project </a:t>
                </a:r>
                <a:r>
                  <a:rPr lang="en-US" b="1" dirty="0"/>
                  <a:t>costs from the benefits </a:t>
                </a:r>
                <a:r>
                  <a:rPr lang="en-US" dirty="0"/>
                  <a:t>and then </a:t>
                </a:r>
                <a:r>
                  <a:rPr lang="en-US" b="1" dirty="0"/>
                  <a:t>dividing by the costs</a:t>
                </a:r>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type m:val="skw"/>
                          <m:ctrlPr>
                            <a:rPr lang="en-IN" i="1" smtClean="0">
                              <a:latin typeface="Cambria Math" panose="02040503050406030204" pitchFamily="18" charset="0"/>
                            </a:rPr>
                          </m:ctrlPr>
                        </m:fPr>
                        <m:num>
                          <m:r>
                            <a:rPr lang="en-IN" b="0" i="1" smtClean="0">
                              <a:latin typeface="Cambria Math" panose="02040503050406030204" pitchFamily="18" charset="0"/>
                            </a:rPr>
                            <m:t>𝑅𝑂𝐼</m:t>
                          </m:r>
                          <m:r>
                            <a:rPr lang="en-IN" b="0" i="1" smtClean="0">
                              <a:latin typeface="Cambria Math" panose="02040503050406030204" pitchFamily="18" charset="0"/>
                            </a:rPr>
                            <m:t>= (</m:t>
                          </m:r>
                          <m:r>
                            <a:rPr lang="en-IN" b="0" i="1" smtClean="0">
                              <a:latin typeface="Cambria Math" panose="02040503050406030204" pitchFamily="18" charset="0"/>
                            </a:rPr>
                            <m:t>𝑡𝑜𝑡𝑎𝑙</m:t>
                          </m:r>
                          <m:r>
                            <a:rPr lang="en-IN" b="0" i="1" smtClean="0">
                              <a:latin typeface="Cambria Math" panose="02040503050406030204" pitchFamily="18" charset="0"/>
                            </a:rPr>
                            <m:t> </m:t>
                          </m:r>
                          <m:r>
                            <a:rPr lang="en-IN" b="0" i="1" smtClean="0">
                              <a:latin typeface="Cambria Math" panose="02040503050406030204" pitchFamily="18" charset="0"/>
                            </a:rPr>
                            <m:t>𝑑𝑖𝑠𝑐𝑜𝑢𝑛𝑡𝑒𝑑</m:t>
                          </m:r>
                          <m:r>
                            <a:rPr lang="en-IN" b="0" i="1" smtClean="0">
                              <a:latin typeface="Cambria Math" panose="02040503050406030204" pitchFamily="18" charset="0"/>
                            </a:rPr>
                            <m:t> </m:t>
                          </m:r>
                          <m:r>
                            <a:rPr lang="en-IN" b="0" i="1" smtClean="0">
                              <a:latin typeface="Cambria Math" panose="02040503050406030204" pitchFamily="18" charset="0"/>
                            </a:rPr>
                            <m:t>𝑏𝑒𝑛𝑒𝑓𝑖𝑡𝑠</m:t>
                          </m:r>
                          <m:r>
                            <a:rPr lang="en-IN" b="0" i="1" smtClean="0">
                              <a:latin typeface="Cambria Math" panose="02040503050406030204" pitchFamily="18" charset="0"/>
                            </a:rPr>
                            <m:t> −</m:t>
                          </m:r>
                          <m:r>
                            <a:rPr lang="en-IN" b="0" i="1" smtClean="0">
                              <a:latin typeface="Cambria Math" panose="02040503050406030204" pitchFamily="18" charset="0"/>
                            </a:rPr>
                            <m:t>𝑡𝑜𝑡𝑎𝑙</m:t>
                          </m:r>
                          <m:r>
                            <a:rPr lang="en-IN" b="0" i="1" smtClean="0">
                              <a:latin typeface="Cambria Math" panose="02040503050406030204" pitchFamily="18" charset="0"/>
                            </a:rPr>
                            <m:t> </m:t>
                          </m:r>
                          <m:r>
                            <a:rPr lang="en-IN" b="0" i="1" smtClean="0">
                              <a:latin typeface="Cambria Math" panose="02040503050406030204" pitchFamily="18" charset="0"/>
                            </a:rPr>
                            <m:t>𝑑𝑖𝑠𝑐𝑜𝑢𝑛𝑡𝑒𝑑</m:t>
                          </m:r>
                          <m:r>
                            <a:rPr lang="en-IN" b="0" i="1" smtClean="0">
                              <a:latin typeface="Cambria Math" panose="02040503050406030204" pitchFamily="18" charset="0"/>
                            </a:rPr>
                            <m:t> </m:t>
                          </m:r>
                          <m:r>
                            <a:rPr lang="en-IN" b="0" i="1" smtClean="0">
                              <a:latin typeface="Cambria Math" panose="02040503050406030204" pitchFamily="18" charset="0"/>
                            </a:rPr>
                            <m:t>𝑐𝑜𝑠𝑡𝑠</m:t>
                          </m:r>
                          <m:r>
                            <a:rPr lang="en-IN" b="0" i="1" smtClean="0">
                              <a:latin typeface="Cambria Math" panose="02040503050406030204" pitchFamily="18" charset="0"/>
                            </a:rPr>
                            <m:t>)</m:t>
                          </m:r>
                        </m:num>
                        <m:den>
                          <m:r>
                            <a:rPr lang="en-IN" i="1">
                              <a:latin typeface="Cambria Math" panose="02040503050406030204" pitchFamily="18" charset="0"/>
                            </a:rPr>
                            <m:t>𝑑𝑖𝑠𝑐𝑜𝑢𝑛𝑡𝑒𝑑</m:t>
                          </m:r>
                          <m:r>
                            <a:rPr lang="en-IN" i="1">
                              <a:latin typeface="Cambria Math" panose="02040503050406030204" pitchFamily="18" charset="0"/>
                            </a:rPr>
                            <m:t> </m:t>
                          </m:r>
                          <m:r>
                            <a:rPr lang="en-IN" i="1">
                              <a:latin typeface="Cambria Math" panose="02040503050406030204" pitchFamily="18" charset="0"/>
                            </a:rPr>
                            <m:t>𝑐𝑜𝑠𝑡𝑠</m:t>
                          </m:r>
                        </m:den>
                      </m:f>
                    </m:oMath>
                  </m:oMathPara>
                </a14:m>
                <a:endParaRPr lang="en-IN" dirty="0"/>
              </a:p>
              <a:p>
                <a:r>
                  <a:rPr lang="en-IN" dirty="0"/>
                  <a:t>The higher the ROI is, the better.</a:t>
                </a:r>
              </a:p>
            </p:txBody>
          </p:sp>
        </mc:Choice>
        <mc:Fallback xmlns="">
          <p:sp>
            <p:nvSpPr>
              <p:cNvPr id="3" name="Content Placeholder 2">
                <a:extLst>
                  <a:ext uri="{FF2B5EF4-FFF2-40B4-BE49-F238E27FC236}">
                    <a16:creationId xmlns:a16="http://schemas.microsoft.com/office/drawing/2014/main" id="{C0A7ADFE-1173-B2CD-64E4-61FC506FDBC7}"/>
                  </a:ext>
                </a:extLst>
              </p:cNvPr>
              <p:cNvSpPr>
                <a:spLocks noGrp="1" noRot="1" noChangeAspect="1" noMove="1" noResize="1" noEditPoints="1" noAdjustHandles="1" noChangeArrowheads="1" noChangeShapeType="1" noTextEdit="1"/>
              </p:cNvSpPr>
              <p:nvPr>
                <p:ph idx="1"/>
              </p:nvPr>
            </p:nvSpPr>
            <p:spPr>
              <a:blipFill>
                <a:blip r:embed="rId2"/>
                <a:stretch>
                  <a:fillRect l="-818" t="-1527" r="-1431"/>
                </a:stretch>
              </a:blipFill>
            </p:spPr>
            <p:txBody>
              <a:bodyPr/>
              <a:lstStyle/>
              <a:p>
                <a:r>
                  <a:rPr lang="en-IN">
                    <a:noFill/>
                  </a:rPr>
                  <a:t> </a:t>
                </a:r>
              </a:p>
            </p:txBody>
          </p:sp>
        </mc:Fallback>
      </mc:AlternateContent>
    </p:spTree>
    <p:extLst>
      <p:ext uri="{BB962C8B-B14F-4D97-AF65-F5344CB8AC3E}">
        <p14:creationId xmlns:p14="http://schemas.microsoft.com/office/powerpoint/2010/main" val="19332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D67A-65A1-F4F9-276E-97320C1522A6}"/>
              </a:ext>
            </a:extLst>
          </p:cNvPr>
          <p:cNvSpPr>
            <a:spLocks noGrp="1"/>
          </p:cNvSpPr>
          <p:nvPr>
            <p:ph type="title"/>
          </p:nvPr>
        </p:nvSpPr>
        <p:spPr/>
        <p:txBody>
          <a:bodyPr/>
          <a:lstStyle/>
          <a:p>
            <a:r>
              <a:rPr lang="en-IN" dirty="0"/>
              <a:t>Payback Analysis</a:t>
            </a:r>
          </a:p>
        </p:txBody>
      </p:sp>
      <p:sp>
        <p:nvSpPr>
          <p:cNvPr id="3" name="Content Placeholder 2">
            <a:extLst>
              <a:ext uri="{FF2B5EF4-FFF2-40B4-BE49-F238E27FC236}">
                <a16:creationId xmlns:a16="http://schemas.microsoft.com/office/drawing/2014/main" id="{87003292-F508-0378-4C7B-8C5169F2269F}"/>
              </a:ext>
            </a:extLst>
          </p:cNvPr>
          <p:cNvSpPr>
            <a:spLocks noGrp="1"/>
          </p:cNvSpPr>
          <p:nvPr>
            <p:ph idx="1"/>
          </p:nvPr>
        </p:nvSpPr>
        <p:spPr>
          <a:xfrm>
            <a:off x="131181" y="863444"/>
            <a:ext cx="5964820" cy="5590565"/>
          </a:xfrm>
        </p:spPr>
        <p:txBody>
          <a:bodyPr/>
          <a:lstStyle/>
          <a:p>
            <a:r>
              <a:rPr lang="en-US" b="1" dirty="0">
                <a:solidFill>
                  <a:schemeClr val="accent6"/>
                </a:solidFill>
              </a:rPr>
              <a:t>Payback period</a:t>
            </a:r>
            <a:r>
              <a:rPr lang="en-US" dirty="0"/>
              <a:t> is the amount of </a:t>
            </a:r>
            <a:r>
              <a:rPr lang="en-US" b="1" dirty="0"/>
              <a:t>time </a:t>
            </a:r>
            <a:r>
              <a:rPr lang="en-US" dirty="0"/>
              <a:t>it will </a:t>
            </a:r>
            <a:r>
              <a:rPr lang="en-US" b="1" dirty="0"/>
              <a:t>take </a:t>
            </a:r>
            <a:r>
              <a:rPr lang="en-US" dirty="0"/>
              <a:t>to </a:t>
            </a:r>
            <a:r>
              <a:rPr lang="en-US" b="1" dirty="0"/>
              <a:t>regain the total amount </a:t>
            </a:r>
            <a:r>
              <a:rPr lang="en-US" dirty="0"/>
              <a:t>invested in a project, in terms of net cash inflows. </a:t>
            </a:r>
          </a:p>
          <a:p>
            <a:r>
              <a:rPr lang="en-US" dirty="0"/>
              <a:t>Payback analysis determines how much </a:t>
            </a:r>
            <a:r>
              <a:rPr lang="en-US" b="1" dirty="0"/>
              <a:t>time </a:t>
            </a:r>
            <a:r>
              <a:rPr lang="en-US" dirty="0"/>
              <a:t>will </a:t>
            </a:r>
            <a:r>
              <a:rPr lang="en-US" b="1" dirty="0"/>
              <a:t>elapse</a:t>
            </a:r>
            <a:r>
              <a:rPr lang="en-US" dirty="0"/>
              <a:t> before aggregated benefits overtake aggregated and continuing costs.</a:t>
            </a:r>
          </a:p>
          <a:p>
            <a:r>
              <a:rPr lang="en-US" dirty="0"/>
              <a:t>Payback occurs when the </a:t>
            </a:r>
            <a:r>
              <a:rPr lang="en-US" b="1" dirty="0"/>
              <a:t>net cumulative benefits</a:t>
            </a:r>
            <a:r>
              <a:rPr lang="en-US" dirty="0"/>
              <a:t> equal the </a:t>
            </a:r>
            <a:r>
              <a:rPr lang="en-US" b="1" dirty="0"/>
              <a:t>net cumulative costs</a:t>
            </a:r>
            <a:r>
              <a:rPr lang="en-US" dirty="0"/>
              <a:t> or when the </a:t>
            </a:r>
            <a:r>
              <a:rPr lang="en-US" b="1" dirty="0"/>
              <a:t>net cumulative benefits</a:t>
            </a:r>
            <a:r>
              <a:rPr lang="en-US" dirty="0"/>
              <a:t> </a:t>
            </a:r>
            <a:r>
              <a:rPr lang="en-US" b="1" dirty="0"/>
              <a:t>minus</a:t>
            </a:r>
            <a:r>
              <a:rPr lang="en-US" dirty="0"/>
              <a:t> </a:t>
            </a:r>
            <a:r>
              <a:rPr lang="en-US" b="1" dirty="0"/>
              <a:t>costs </a:t>
            </a:r>
            <a:r>
              <a:rPr lang="en-US" dirty="0"/>
              <a:t>equal</a:t>
            </a:r>
            <a:r>
              <a:rPr lang="en-US" b="1" dirty="0"/>
              <a:t> zero</a:t>
            </a:r>
            <a:r>
              <a:rPr lang="en-US" dirty="0"/>
              <a:t>.</a:t>
            </a:r>
          </a:p>
          <a:p>
            <a:r>
              <a:rPr lang="en-US" dirty="0"/>
              <a:t>Beyond this point, discounted benefits exceed discounted costs and the project shows a </a:t>
            </a:r>
            <a:r>
              <a:rPr lang="en-US" b="1" dirty="0"/>
              <a:t>profit</a:t>
            </a:r>
            <a:r>
              <a:rPr lang="en-US" dirty="0"/>
              <a:t>. </a:t>
            </a:r>
          </a:p>
          <a:p>
            <a:r>
              <a:rPr lang="en-US" dirty="0"/>
              <a:t>Early payback period is considered very good.</a:t>
            </a:r>
          </a:p>
          <a:p>
            <a:endParaRPr lang="en-US" dirty="0"/>
          </a:p>
          <a:p>
            <a:endParaRPr lang="en-IN" dirty="0"/>
          </a:p>
        </p:txBody>
      </p:sp>
      <p:pic>
        <p:nvPicPr>
          <p:cNvPr id="7" name="Picture 6">
            <a:extLst>
              <a:ext uri="{FF2B5EF4-FFF2-40B4-BE49-F238E27FC236}">
                <a16:creationId xmlns:a16="http://schemas.microsoft.com/office/drawing/2014/main" id="{F57962B3-5F79-6FCF-0AA8-65140658F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259" y="863444"/>
            <a:ext cx="5867560" cy="4113720"/>
          </a:xfrm>
          <a:prstGeom prst="rect">
            <a:avLst/>
          </a:prstGeom>
        </p:spPr>
      </p:pic>
    </p:spTree>
    <p:extLst>
      <p:ext uri="{BB962C8B-B14F-4D97-AF65-F5344CB8AC3E}">
        <p14:creationId xmlns:p14="http://schemas.microsoft.com/office/powerpoint/2010/main" val="33635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Introduction </a:t>
            </a:r>
            <a:r>
              <a:rPr lang="en-US" b="0" dirty="0"/>
              <a:t>to </a:t>
            </a:r>
            <a:r>
              <a:rPr lang="en-US" dirty="0"/>
              <a:t>Project Integration Management</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4197424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06FB-E26E-7A45-8547-EE912AD3E418}"/>
              </a:ext>
            </a:extLst>
          </p:cNvPr>
          <p:cNvSpPr>
            <a:spLocks noGrp="1"/>
          </p:cNvSpPr>
          <p:nvPr>
            <p:ph type="title"/>
          </p:nvPr>
        </p:nvSpPr>
        <p:spPr/>
        <p:txBody>
          <a:bodyPr/>
          <a:lstStyle/>
          <a:p>
            <a:r>
              <a:rPr lang="en-IN" dirty="0"/>
              <a:t>Exercise 1</a:t>
            </a:r>
          </a:p>
        </p:txBody>
      </p:sp>
      <p:sp>
        <p:nvSpPr>
          <p:cNvPr id="3" name="Content Placeholder 2">
            <a:extLst>
              <a:ext uri="{FF2B5EF4-FFF2-40B4-BE49-F238E27FC236}">
                <a16:creationId xmlns:a16="http://schemas.microsoft.com/office/drawing/2014/main" id="{F5CF321A-0A63-A46F-3611-1D57CFC79F9E}"/>
              </a:ext>
            </a:extLst>
          </p:cNvPr>
          <p:cNvSpPr>
            <a:spLocks noGrp="1"/>
          </p:cNvSpPr>
          <p:nvPr>
            <p:ph idx="1"/>
          </p:nvPr>
        </p:nvSpPr>
        <p:spPr/>
        <p:txBody>
          <a:bodyPr/>
          <a:lstStyle/>
          <a:p>
            <a:r>
              <a:rPr lang="en-US" dirty="0"/>
              <a:t>Perform a financial analysis for a project using the format provided in earlier example. Assume that the projected costs and benefits for this project are spread over four years a follows: Estimated costs are $200,000 in Year 1 and $30,000 each year in Years 2, 3, and 4. Estimated benefits are $0 in Year 1 and $100,000 each year in Years 2, 3, and 4. Use a 9 percent discount rate, and round the discount factors to two decimal places. Create a spreadsheet or use the business case financials template on the companion website to calculate and clearly display the NPV, ROI, and year in which payback occurs. In addition, write a paragraph explaining whether you would recommend investing in this project, based on your financial analysis.</a:t>
            </a:r>
            <a:endParaRPr lang="en-IN" dirty="0"/>
          </a:p>
        </p:txBody>
      </p:sp>
    </p:spTree>
    <p:extLst>
      <p:ext uri="{BB962C8B-B14F-4D97-AF65-F5344CB8AC3E}">
        <p14:creationId xmlns:p14="http://schemas.microsoft.com/office/powerpoint/2010/main" val="3079061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B1ED-D307-BD45-6E29-25C49871DE3C}"/>
              </a:ext>
            </a:extLst>
          </p:cNvPr>
          <p:cNvSpPr>
            <a:spLocks noGrp="1"/>
          </p:cNvSpPr>
          <p:nvPr>
            <p:ph type="title"/>
          </p:nvPr>
        </p:nvSpPr>
        <p:spPr/>
        <p:txBody>
          <a:bodyPr/>
          <a:lstStyle/>
          <a:p>
            <a:r>
              <a:rPr lang="en-US" dirty="0"/>
              <a:t>Exercise 2</a:t>
            </a:r>
            <a:endParaRPr lang="en-IN" dirty="0"/>
          </a:p>
        </p:txBody>
      </p:sp>
      <p:sp>
        <p:nvSpPr>
          <p:cNvPr id="3" name="Content Placeholder 2">
            <a:extLst>
              <a:ext uri="{FF2B5EF4-FFF2-40B4-BE49-F238E27FC236}">
                <a16:creationId xmlns:a16="http://schemas.microsoft.com/office/drawing/2014/main" id="{FB2B1A52-10FF-D683-31DE-6B5C17090497}"/>
              </a:ext>
            </a:extLst>
          </p:cNvPr>
          <p:cNvSpPr>
            <a:spLocks noGrp="1"/>
          </p:cNvSpPr>
          <p:nvPr>
            <p:ph idx="1"/>
          </p:nvPr>
        </p:nvSpPr>
        <p:spPr/>
        <p:txBody>
          <a:bodyPr/>
          <a:lstStyle/>
          <a:p>
            <a:r>
              <a:rPr lang="en-US" dirty="0"/>
              <a:t>Perform a financial analysis for a new software development project using a standard capital budgeting format. Use a </a:t>
            </a:r>
            <a:r>
              <a:rPr lang="en-US" b="1" dirty="0"/>
              <a:t>12 percent discount rate</a:t>
            </a:r>
            <a:r>
              <a:rPr lang="en-US" dirty="0"/>
              <a:t>, and round the discount factors to two decimal places. Create a spreadsheet to calculate and clearly display the </a:t>
            </a:r>
            <a:r>
              <a:rPr lang="en-US" b="1" dirty="0"/>
              <a:t>Net Present Value (NPV)</a:t>
            </a:r>
            <a:r>
              <a:rPr lang="en-US" dirty="0"/>
              <a:t>, </a:t>
            </a:r>
            <a:r>
              <a:rPr lang="en-US" b="1" dirty="0"/>
              <a:t>Return on Investment (ROI)</a:t>
            </a:r>
            <a:r>
              <a:rPr lang="en-US" dirty="0"/>
              <a:t>, and the year in which </a:t>
            </a:r>
            <a:r>
              <a:rPr lang="en-US" b="1" dirty="0"/>
              <a:t>payback </a:t>
            </a:r>
            <a:r>
              <a:rPr lang="en-US" dirty="0"/>
              <a:t>occurs. In addition, </a:t>
            </a:r>
            <a:r>
              <a:rPr lang="en-US" b="1" dirty="0"/>
              <a:t>write a paragraph </a:t>
            </a:r>
            <a:r>
              <a:rPr lang="en-US" dirty="0"/>
              <a:t>explaining whether you </a:t>
            </a:r>
            <a:r>
              <a:rPr lang="en-US" b="1" dirty="0"/>
              <a:t>would recommend investing </a:t>
            </a:r>
            <a:r>
              <a:rPr lang="en-US" dirty="0"/>
              <a:t>in this project, based on your financial analysis. Assume that the projected costs and benefits for this project are spread over five years as follows:</a:t>
            </a:r>
          </a:p>
          <a:p>
            <a:r>
              <a:rPr lang="en-US" b="1" dirty="0"/>
              <a:t>Estimated costs</a:t>
            </a:r>
            <a:r>
              <a:rPr lang="en-US" dirty="0"/>
              <a:t>:</a:t>
            </a:r>
          </a:p>
          <a:p>
            <a:pPr lvl="1"/>
            <a:r>
              <a:rPr lang="en-US" dirty="0"/>
              <a:t>Year 1: $150,000</a:t>
            </a:r>
          </a:p>
          <a:p>
            <a:pPr lvl="1"/>
            <a:r>
              <a:rPr lang="en-US" dirty="0"/>
              <a:t>Year 2: $25,000</a:t>
            </a:r>
          </a:p>
          <a:p>
            <a:pPr lvl="1"/>
            <a:r>
              <a:rPr lang="en-US" dirty="0"/>
              <a:t>Year 3: $25,000</a:t>
            </a:r>
          </a:p>
          <a:p>
            <a:pPr lvl="1"/>
            <a:r>
              <a:rPr lang="en-US" dirty="0"/>
              <a:t>Year 4: $30,000</a:t>
            </a:r>
          </a:p>
          <a:p>
            <a:pPr lvl="1"/>
            <a:r>
              <a:rPr lang="en-US" dirty="0"/>
              <a:t>Year 5: $20,000</a:t>
            </a:r>
          </a:p>
          <a:p>
            <a:endParaRPr lang="en-IN" dirty="0"/>
          </a:p>
        </p:txBody>
      </p:sp>
      <p:sp>
        <p:nvSpPr>
          <p:cNvPr id="5" name="TextBox 4">
            <a:extLst>
              <a:ext uri="{FF2B5EF4-FFF2-40B4-BE49-F238E27FC236}">
                <a16:creationId xmlns:a16="http://schemas.microsoft.com/office/drawing/2014/main" id="{E36A3ECC-D96E-1DEC-1683-66C8E4459056}"/>
              </a:ext>
            </a:extLst>
          </p:cNvPr>
          <p:cNvSpPr txBox="1"/>
          <p:nvPr/>
        </p:nvSpPr>
        <p:spPr>
          <a:xfrm>
            <a:off x="3393281" y="3310594"/>
            <a:ext cx="6135328" cy="2000548"/>
          </a:xfrm>
          <a:prstGeom prst="rect">
            <a:avLst/>
          </a:prstGeom>
          <a:noFill/>
        </p:spPr>
        <p:txBody>
          <a:bodyPr wrap="square">
            <a:spAutoFit/>
          </a:bodyPr>
          <a:lstStyle/>
          <a:p>
            <a:r>
              <a:rPr lang="en-US" sz="2400" b="1" dirty="0"/>
              <a:t>Estimated benefits:</a:t>
            </a:r>
          </a:p>
          <a:p>
            <a:pPr marL="800100" lvl="1" indent="-342900">
              <a:buFont typeface="Wingdings" panose="05000000000000000000" pitchFamily="2" charset="2"/>
              <a:buChar char="§"/>
            </a:pPr>
            <a:r>
              <a:rPr lang="en-US" sz="2000" dirty="0"/>
              <a:t>Year 1: $0</a:t>
            </a:r>
          </a:p>
          <a:p>
            <a:pPr marL="800100" lvl="1" indent="-342900">
              <a:buFont typeface="Wingdings" panose="05000000000000000000" pitchFamily="2" charset="2"/>
              <a:buChar char="§"/>
            </a:pPr>
            <a:r>
              <a:rPr lang="en-US" sz="2000" dirty="0"/>
              <a:t>Year 2: $60,000</a:t>
            </a:r>
          </a:p>
          <a:p>
            <a:pPr marL="800100" lvl="1" indent="-342900">
              <a:buFont typeface="Wingdings" panose="05000000000000000000" pitchFamily="2" charset="2"/>
              <a:buChar char="§"/>
            </a:pPr>
            <a:r>
              <a:rPr lang="en-US" sz="2000" dirty="0"/>
              <a:t>Year 3: $80,000</a:t>
            </a:r>
          </a:p>
          <a:p>
            <a:pPr marL="800100" lvl="1" indent="-342900">
              <a:buFont typeface="Wingdings" panose="05000000000000000000" pitchFamily="2" charset="2"/>
              <a:buChar char="§"/>
            </a:pPr>
            <a:r>
              <a:rPr lang="en-US" sz="2000" dirty="0"/>
              <a:t>Year 4: $100,000</a:t>
            </a:r>
          </a:p>
          <a:p>
            <a:pPr marL="800100" lvl="1" indent="-342900">
              <a:buFont typeface="Wingdings" panose="05000000000000000000" pitchFamily="2" charset="2"/>
              <a:buChar char="§"/>
            </a:pPr>
            <a:r>
              <a:rPr lang="en-US" sz="2000" dirty="0"/>
              <a:t>Year 5: $90,000</a:t>
            </a:r>
          </a:p>
        </p:txBody>
      </p:sp>
    </p:spTree>
    <p:extLst>
      <p:ext uri="{BB962C8B-B14F-4D97-AF65-F5344CB8AC3E}">
        <p14:creationId xmlns:p14="http://schemas.microsoft.com/office/powerpoint/2010/main" val="4050377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DEA06-CDF5-4431-B6E9-9DE443010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289CE-34EE-9527-E420-13A1409B7A2F}"/>
              </a:ext>
            </a:extLst>
          </p:cNvPr>
          <p:cNvSpPr>
            <a:spLocks noGrp="1"/>
          </p:cNvSpPr>
          <p:nvPr>
            <p:ph type="title"/>
          </p:nvPr>
        </p:nvSpPr>
        <p:spPr/>
        <p:txBody>
          <a:bodyPr/>
          <a:lstStyle/>
          <a:p>
            <a:r>
              <a:rPr lang="en-US" dirty="0"/>
              <a:t>Exercise 3</a:t>
            </a:r>
            <a:endParaRPr lang="en-IN" dirty="0"/>
          </a:p>
        </p:txBody>
      </p:sp>
      <p:sp>
        <p:nvSpPr>
          <p:cNvPr id="3" name="Content Placeholder 2">
            <a:extLst>
              <a:ext uri="{FF2B5EF4-FFF2-40B4-BE49-F238E27FC236}">
                <a16:creationId xmlns:a16="http://schemas.microsoft.com/office/drawing/2014/main" id="{0EFFEE57-0C62-190F-1848-417365935B4F}"/>
              </a:ext>
            </a:extLst>
          </p:cNvPr>
          <p:cNvSpPr>
            <a:spLocks noGrp="1"/>
          </p:cNvSpPr>
          <p:nvPr>
            <p:ph idx="1"/>
          </p:nvPr>
        </p:nvSpPr>
        <p:spPr/>
        <p:txBody>
          <a:bodyPr/>
          <a:lstStyle/>
          <a:p>
            <a:r>
              <a:rPr lang="en-US" dirty="0"/>
              <a:t>Conduct a financial analysis for a new product launch, following a comprehensive capital budgeting methodology. Utilize an </a:t>
            </a:r>
            <a:r>
              <a:rPr lang="en-US" b="1" dirty="0"/>
              <a:t>8 percent discount rate</a:t>
            </a:r>
            <a:r>
              <a:rPr lang="en-US" dirty="0"/>
              <a:t>, and round the discount factors to two decimal places. Create a spreadsheet to calculate and clearly display the Net Present Value (NPV), Return on Investment (ROI), and the year in which payback occurs. Furthermore, compose a paragraph outlining your recommendation on whether to proceed with this product launch, justified by your financial analysis. Assume that the projected costs and benefits for this new product are spread over four years as follows:</a:t>
            </a:r>
          </a:p>
          <a:p>
            <a:r>
              <a:rPr lang="en-US" b="1" dirty="0"/>
              <a:t>Estimated costs</a:t>
            </a:r>
            <a:r>
              <a:rPr lang="en-US" dirty="0"/>
              <a:t>:</a:t>
            </a:r>
          </a:p>
          <a:p>
            <a:pPr lvl="1"/>
            <a:r>
              <a:rPr lang="en-US" dirty="0"/>
              <a:t>Year 1: $300,000 </a:t>
            </a:r>
          </a:p>
          <a:p>
            <a:pPr lvl="1"/>
            <a:r>
              <a:rPr lang="en-US" dirty="0"/>
              <a:t>Year 2: $40,000 </a:t>
            </a:r>
          </a:p>
          <a:p>
            <a:pPr lvl="1"/>
            <a:r>
              <a:rPr lang="en-US" dirty="0"/>
              <a:t>Year 3: $35,000 </a:t>
            </a:r>
          </a:p>
          <a:p>
            <a:pPr lvl="1"/>
            <a:r>
              <a:rPr lang="en-US" dirty="0"/>
              <a:t>Year 4: $30,000</a:t>
            </a:r>
          </a:p>
        </p:txBody>
      </p:sp>
      <p:sp>
        <p:nvSpPr>
          <p:cNvPr id="5" name="TextBox 4">
            <a:extLst>
              <a:ext uri="{FF2B5EF4-FFF2-40B4-BE49-F238E27FC236}">
                <a16:creationId xmlns:a16="http://schemas.microsoft.com/office/drawing/2014/main" id="{4D3FF5E7-3363-50B8-1B2F-47A6ECEC9FAE}"/>
              </a:ext>
            </a:extLst>
          </p:cNvPr>
          <p:cNvSpPr txBox="1"/>
          <p:nvPr/>
        </p:nvSpPr>
        <p:spPr>
          <a:xfrm>
            <a:off x="3393281" y="3310594"/>
            <a:ext cx="6135328" cy="1692771"/>
          </a:xfrm>
          <a:prstGeom prst="rect">
            <a:avLst/>
          </a:prstGeom>
          <a:noFill/>
        </p:spPr>
        <p:txBody>
          <a:bodyPr wrap="square">
            <a:spAutoFit/>
          </a:bodyPr>
          <a:lstStyle/>
          <a:p>
            <a:r>
              <a:rPr lang="en-US" sz="2400" b="1" dirty="0"/>
              <a:t>Estimated benefits:</a:t>
            </a:r>
          </a:p>
          <a:p>
            <a:pPr marL="800100" lvl="1" indent="-342900">
              <a:buFont typeface="Wingdings" panose="05000000000000000000" pitchFamily="2" charset="2"/>
              <a:buChar char="§"/>
            </a:pPr>
            <a:r>
              <a:rPr lang="en-US" sz="2000" dirty="0"/>
              <a:t>Year 1: $0</a:t>
            </a:r>
          </a:p>
          <a:p>
            <a:pPr marL="800100" lvl="1" indent="-342900">
              <a:buFont typeface="Wingdings" panose="05000000000000000000" pitchFamily="2" charset="2"/>
              <a:buChar char="§"/>
            </a:pPr>
            <a:r>
              <a:rPr lang="en-US" sz="2000" dirty="0"/>
              <a:t>Year 2: $120,000</a:t>
            </a:r>
          </a:p>
          <a:p>
            <a:pPr marL="800100" lvl="1" indent="-342900">
              <a:buFont typeface="Wingdings" panose="05000000000000000000" pitchFamily="2" charset="2"/>
              <a:buChar char="§"/>
            </a:pPr>
            <a:r>
              <a:rPr lang="en-US" sz="2000" dirty="0"/>
              <a:t>Year 3: $180,000</a:t>
            </a:r>
          </a:p>
          <a:p>
            <a:pPr marL="800100" lvl="1" indent="-342900">
              <a:buFont typeface="Wingdings" panose="05000000000000000000" pitchFamily="2" charset="2"/>
              <a:buChar char="§"/>
            </a:pPr>
            <a:r>
              <a:rPr lang="en-US" sz="2000" dirty="0"/>
              <a:t>Year 4: $150,000</a:t>
            </a:r>
          </a:p>
        </p:txBody>
      </p:sp>
    </p:spTree>
    <p:extLst>
      <p:ext uri="{BB962C8B-B14F-4D97-AF65-F5344CB8AC3E}">
        <p14:creationId xmlns:p14="http://schemas.microsoft.com/office/powerpoint/2010/main" val="133217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62EE-BE38-B4AE-2402-A910A3E280DF}"/>
              </a:ext>
            </a:extLst>
          </p:cNvPr>
          <p:cNvSpPr>
            <a:spLocks noGrp="1"/>
          </p:cNvSpPr>
          <p:nvPr>
            <p:ph type="title"/>
          </p:nvPr>
        </p:nvSpPr>
        <p:spPr/>
        <p:txBody>
          <a:bodyPr/>
          <a:lstStyle/>
          <a:p>
            <a:r>
              <a:rPr lang="en-US" dirty="0"/>
              <a:t>Weighted Scoring Model</a:t>
            </a:r>
            <a:endParaRPr lang="en-IN" dirty="0"/>
          </a:p>
        </p:txBody>
      </p:sp>
      <p:sp>
        <p:nvSpPr>
          <p:cNvPr id="3" name="Content Placeholder 2">
            <a:extLst>
              <a:ext uri="{FF2B5EF4-FFF2-40B4-BE49-F238E27FC236}">
                <a16:creationId xmlns:a16="http://schemas.microsoft.com/office/drawing/2014/main" id="{E71608ED-1D81-D083-2251-A4D6AC90ED87}"/>
              </a:ext>
            </a:extLst>
          </p:cNvPr>
          <p:cNvSpPr>
            <a:spLocks noGrp="1"/>
          </p:cNvSpPr>
          <p:nvPr>
            <p:ph idx="1"/>
          </p:nvPr>
        </p:nvSpPr>
        <p:spPr/>
        <p:txBody>
          <a:bodyPr/>
          <a:lstStyle/>
          <a:p>
            <a:r>
              <a:rPr lang="en-US" dirty="0"/>
              <a:t>A weighted scoring model is a tool that provides a systematic process for </a:t>
            </a:r>
            <a:r>
              <a:rPr lang="en-US" b="1" dirty="0"/>
              <a:t>selecting projects based</a:t>
            </a:r>
            <a:r>
              <a:rPr lang="en-US" dirty="0"/>
              <a:t> on </a:t>
            </a:r>
            <a:r>
              <a:rPr lang="en-US" b="1" dirty="0"/>
              <a:t>many criteria</a:t>
            </a:r>
            <a:r>
              <a:rPr lang="en-US" dirty="0"/>
              <a:t>. </a:t>
            </a:r>
          </a:p>
          <a:p>
            <a:r>
              <a:rPr lang="en-US" dirty="0"/>
              <a:t>These criteria can include factors such as </a:t>
            </a:r>
          </a:p>
          <a:p>
            <a:pPr lvl="1"/>
            <a:r>
              <a:rPr lang="en-US" dirty="0"/>
              <a:t>Meeting broad organizational needs</a:t>
            </a:r>
          </a:p>
          <a:p>
            <a:pPr lvl="1"/>
            <a:r>
              <a:rPr lang="en-US" dirty="0"/>
              <a:t>Addressing problems, opportunities, or directives</a:t>
            </a:r>
          </a:p>
          <a:p>
            <a:pPr lvl="1"/>
            <a:r>
              <a:rPr lang="en-US" dirty="0"/>
              <a:t>The amount of time needed to complete the project</a:t>
            </a:r>
          </a:p>
          <a:p>
            <a:pPr lvl="1"/>
            <a:r>
              <a:rPr lang="en-US" dirty="0"/>
              <a:t>The overall priority of the project</a:t>
            </a:r>
          </a:p>
          <a:p>
            <a:pPr lvl="1"/>
            <a:r>
              <a:rPr lang="en-US" dirty="0"/>
              <a:t>Projected financial performance of the project</a:t>
            </a:r>
          </a:p>
          <a:p>
            <a:r>
              <a:rPr lang="en-US" dirty="0"/>
              <a:t>The first step in creating a weighted scoring model is to identify criteria that are important to the project selection process.</a:t>
            </a:r>
          </a:p>
        </p:txBody>
      </p:sp>
    </p:spTree>
    <p:extLst>
      <p:ext uri="{BB962C8B-B14F-4D97-AF65-F5344CB8AC3E}">
        <p14:creationId xmlns:p14="http://schemas.microsoft.com/office/powerpoint/2010/main" val="419694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44FAA-3743-061E-F1B0-52C372A0BA76}"/>
              </a:ext>
            </a:extLst>
          </p:cNvPr>
          <p:cNvSpPr>
            <a:spLocks noGrp="1"/>
          </p:cNvSpPr>
          <p:nvPr>
            <p:ph type="title"/>
          </p:nvPr>
        </p:nvSpPr>
        <p:spPr/>
        <p:txBody>
          <a:bodyPr/>
          <a:lstStyle/>
          <a:p>
            <a:r>
              <a:rPr lang="en-US" dirty="0"/>
              <a:t>Weighted Scoring Model (contd.)</a:t>
            </a:r>
            <a:endParaRPr lang="en-IN" dirty="0"/>
          </a:p>
        </p:txBody>
      </p:sp>
      <p:sp>
        <p:nvSpPr>
          <p:cNvPr id="3" name="Content Placeholder 2">
            <a:extLst>
              <a:ext uri="{FF2B5EF4-FFF2-40B4-BE49-F238E27FC236}">
                <a16:creationId xmlns:a16="http://schemas.microsoft.com/office/drawing/2014/main" id="{024F5896-3059-A44C-4179-2C307A0CB5C8}"/>
              </a:ext>
            </a:extLst>
          </p:cNvPr>
          <p:cNvSpPr>
            <a:spLocks noGrp="1"/>
          </p:cNvSpPr>
          <p:nvPr>
            <p:ph idx="1"/>
          </p:nvPr>
        </p:nvSpPr>
        <p:spPr/>
        <p:txBody>
          <a:bodyPr/>
          <a:lstStyle/>
          <a:p>
            <a:r>
              <a:rPr lang="en-US" dirty="0"/>
              <a:t>Possible criteria for IT projects include:</a:t>
            </a:r>
          </a:p>
          <a:p>
            <a:pPr lvl="1"/>
            <a:r>
              <a:rPr lang="en-US" dirty="0"/>
              <a:t>Supports key business objectives or strategies</a:t>
            </a:r>
          </a:p>
          <a:p>
            <a:pPr lvl="1"/>
            <a:r>
              <a:rPr lang="en-US" dirty="0"/>
              <a:t>Has strong internal sponsor</a:t>
            </a:r>
          </a:p>
          <a:p>
            <a:pPr lvl="1"/>
            <a:r>
              <a:rPr lang="en-US" dirty="0"/>
              <a:t>Has strong customer support</a:t>
            </a:r>
          </a:p>
          <a:p>
            <a:pPr lvl="1"/>
            <a:r>
              <a:rPr lang="en-US" dirty="0"/>
              <a:t>Uses realistic level of technology</a:t>
            </a:r>
          </a:p>
          <a:p>
            <a:pPr lvl="1"/>
            <a:r>
              <a:rPr lang="en-US" dirty="0"/>
              <a:t>Can be implemented in one year or less</a:t>
            </a:r>
          </a:p>
          <a:p>
            <a:pPr lvl="1"/>
            <a:r>
              <a:rPr lang="en-US" dirty="0"/>
              <a:t>Provides positive NPV</a:t>
            </a:r>
          </a:p>
          <a:p>
            <a:pPr lvl="1"/>
            <a:r>
              <a:rPr lang="en-US" dirty="0"/>
              <a:t>Has low risk in meeting scope, time, and cost goals</a:t>
            </a:r>
          </a:p>
          <a:p>
            <a:r>
              <a:rPr lang="en-US" dirty="0"/>
              <a:t>You </a:t>
            </a:r>
            <a:r>
              <a:rPr lang="en-US" b="1" dirty="0"/>
              <a:t>assign a weight </a:t>
            </a:r>
            <a:r>
              <a:rPr lang="en-US" dirty="0"/>
              <a:t>to each criterion based on its importance. </a:t>
            </a:r>
          </a:p>
          <a:p>
            <a:r>
              <a:rPr lang="en-US" dirty="0"/>
              <a:t>Determining weights requires consultation and final agreement. </a:t>
            </a:r>
          </a:p>
          <a:p>
            <a:r>
              <a:rPr lang="en-US" dirty="0"/>
              <a:t>You can assign weights based on percentages; the weights of the </a:t>
            </a:r>
            <a:r>
              <a:rPr lang="en-US" b="1" dirty="0"/>
              <a:t>criteria must total 100</a:t>
            </a:r>
            <a:r>
              <a:rPr lang="en-US" dirty="0"/>
              <a:t> percent.</a:t>
            </a:r>
          </a:p>
          <a:p>
            <a:r>
              <a:rPr lang="en-US" dirty="0"/>
              <a:t>You can </a:t>
            </a:r>
            <a:r>
              <a:rPr lang="en-US" b="1" dirty="0"/>
              <a:t>use a spreadsheet</a:t>
            </a:r>
            <a:r>
              <a:rPr lang="en-US" dirty="0"/>
              <a:t> application to </a:t>
            </a:r>
            <a:r>
              <a:rPr lang="en-US" b="1" dirty="0"/>
              <a:t>create a matrix</a:t>
            </a:r>
            <a:r>
              <a:rPr lang="en-US" dirty="0"/>
              <a:t> of projects, criteria, weights, and scores.</a:t>
            </a:r>
          </a:p>
        </p:txBody>
      </p:sp>
    </p:spTree>
    <p:extLst>
      <p:ext uri="{BB962C8B-B14F-4D97-AF65-F5344CB8AC3E}">
        <p14:creationId xmlns:p14="http://schemas.microsoft.com/office/powerpoint/2010/main" val="318218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7398-CA81-1061-DB00-D76B837F5706}"/>
              </a:ext>
            </a:extLst>
          </p:cNvPr>
          <p:cNvSpPr>
            <a:spLocks noGrp="1"/>
          </p:cNvSpPr>
          <p:nvPr>
            <p:ph type="title"/>
          </p:nvPr>
        </p:nvSpPr>
        <p:spPr/>
        <p:txBody>
          <a:bodyPr/>
          <a:lstStyle/>
          <a:p>
            <a:r>
              <a:rPr lang="en-IN" dirty="0"/>
              <a:t>Weighted Score Model Example</a:t>
            </a:r>
          </a:p>
        </p:txBody>
      </p:sp>
      <p:graphicFrame>
        <p:nvGraphicFramePr>
          <p:cNvPr id="7" name="Content Placeholder 6">
            <a:extLst>
              <a:ext uri="{FF2B5EF4-FFF2-40B4-BE49-F238E27FC236}">
                <a16:creationId xmlns:a16="http://schemas.microsoft.com/office/drawing/2014/main" id="{2016723C-DAD6-952D-CF61-CB4FEDBC08F1}"/>
              </a:ext>
            </a:extLst>
          </p:cNvPr>
          <p:cNvGraphicFramePr>
            <a:graphicFrameLocks noGrp="1" noChangeAspect="1"/>
          </p:cNvGraphicFramePr>
          <p:nvPr>
            <p:ph idx="1"/>
            <p:extLst>
              <p:ext uri="{D42A27DB-BD31-4B8C-83A1-F6EECF244321}">
                <p14:modId xmlns:p14="http://schemas.microsoft.com/office/powerpoint/2010/main" val="699942885"/>
              </p:ext>
            </p:extLst>
          </p:nvPr>
        </p:nvGraphicFramePr>
        <p:xfrm>
          <a:off x="921313" y="923439"/>
          <a:ext cx="10788906" cy="5011122"/>
        </p:xfrm>
        <a:graphic>
          <a:graphicData uri="http://schemas.openxmlformats.org/presentationml/2006/ole">
            <mc:AlternateContent xmlns:mc="http://schemas.openxmlformats.org/markup-compatibility/2006">
              <mc:Choice xmlns:v="urn:schemas-microsoft-com:vml" Requires="v">
                <p:oleObj spid="_x0000_s3074" name="Worksheet" r:id="rId3" imgW="5996763" imgH="2903267" progId="Excel.Sheet.12">
                  <p:embed/>
                </p:oleObj>
              </mc:Choice>
              <mc:Fallback>
                <p:oleObj name="Worksheet" r:id="rId3" imgW="5996763" imgH="2903267" progId="Excel.Sheet.12">
                  <p:embed/>
                  <p:pic>
                    <p:nvPicPr>
                      <p:cNvPr id="0" name=""/>
                      <p:cNvPicPr/>
                      <p:nvPr/>
                    </p:nvPicPr>
                    <p:blipFill>
                      <a:blip r:embed="rId4"/>
                      <a:stretch>
                        <a:fillRect/>
                      </a:stretch>
                    </p:blipFill>
                    <p:spPr>
                      <a:xfrm>
                        <a:off x="921313" y="923439"/>
                        <a:ext cx="10788906" cy="5011122"/>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34648172-839B-BA3E-DABB-8ADE050EFDCA}"/>
              </a:ext>
            </a:extLst>
          </p:cNvPr>
          <p:cNvGrpSpPr/>
          <p:nvPr/>
        </p:nvGrpSpPr>
        <p:grpSpPr>
          <a:xfrm>
            <a:off x="1043139" y="4872587"/>
            <a:ext cx="10042732" cy="646332"/>
            <a:chOff x="1043139" y="4872587"/>
            <a:chExt cx="10042732" cy="646332"/>
          </a:xfrm>
        </p:grpSpPr>
        <p:sp>
          <p:nvSpPr>
            <p:cNvPr id="8" name="TextBox 7">
              <a:extLst>
                <a:ext uri="{FF2B5EF4-FFF2-40B4-BE49-F238E27FC236}">
                  <a16:creationId xmlns:a16="http://schemas.microsoft.com/office/drawing/2014/main" id="{BD254C95-6446-6116-ADFB-BE53276F8DD4}"/>
                </a:ext>
              </a:extLst>
            </p:cNvPr>
            <p:cNvSpPr txBox="1"/>
            <p:nvPr/>
          </p:nvSpPr>
          <p:spPr>
            <a:xfrm>
              <a:off x="1043139" y="4872588"/>
              <a:ext cx="3686178" cy="646331"/>
            </a:xfrm>
            <a:prstGeom prst="rect">
              <a:avLst/>
            </a:prstGeom>
            <a:solidFill>
              <a:schemeClr val="bg1">
                <a:lumMod val="95000"/>
              </a:schemeClr>
            </a:solidFill>
          </p:spPr>
          <p:txBody>
            <a:bodyPr wrap="square" rtlCol="0">
              <a:spAutoFit/>
            </a:bodyPr>
            <a:lstStyle/>
            <a:p>
              <a:r>
                <a:rPr lang="en-IN" dirty="0"/>
                <a:t>You can calculate weighted score for </a:t>
              </a:r>
            </a:p>
            <a:p>
              <a:r>
                <a:rPr lang="en-IN" dirty="0"/>
                <a:t>Project 1 as: </a:t>
              </a:r>
            </a:p>
          </p:txBody>
        </p:sp>
        <p:sp>
          <p:nvSpPr>
            <p:cNvPr id="9" name="TextBox 8">
              <a:extLst>
                <a:ext uri="{FF2B5EF4-FFF2-40B4-BE49-F238E27FC236}">
                  <a16:creationId xmlns:a16="http://schemas.microsoft.com/office/drawing/2014/main" id="{91EC324D-F871-D798-8F50-A57166A52052}"/>
                </a:ext>
              </a:extLst>
            </p:cNvPr>
            <p:cNvSpPr txBox="1"/>
            <p:nvPr/>
          </p:nvSpPr>
          <p:spPr>
            <a:xfrm>
              <a:off x="4729317" y="4872587"/>
              <a:ext cx="6356554" cy="646331"/>
            </a:xfrm>
            <a:prstGeom prst="rect">
              <a:avLst/>
            </a:prstGeom>
            <a:solidFill>
              <a:schemeClr val="bg1">
                <a:lumMod val="85000"/>
              </a:schemeClr>
            </a:solidFill>
          </p:spPr>
          <p:txBody>
            <a:bodyPr wrap="square" rtlCol="0">
              <a:spAutoFit/>
            </a:bodyPr>
            <a:lstStyle/>
            <a:p>
              <a:r>
                <a:rPr lang="en-IN" dirty="0"/>
                <a:t>25% * 90 </a:t>
              </a:r>
              <a:r>
                <a:rPr lang="en-IN" b="1" dirty="0"/>
                <a:t>+</a:t>
              </a:r>
              <a:r>
                <a:rPr lang="en-IN" dirty="0"/>
                <a:t> 15% * 70 </a:t>
              </a:r>
              <a:r>
                <a:rPr lang="en-IN" b="1" dirty="0"/>
                <a:t>+</a:t>
              </a:r>
              <a:r>
                <a:rPr lang="en-IN" dirty="0"/>
                <a:t> 15% * 50 </a:t>
              </a:r>
              <a:r>
                <a:rPr lang="en-IN" b="1" dirty="0"/>
                <a:t>+</a:t>
              </a:r>
              <a:r>
                <a:rPr lang="en-IN" dirty="0"/>
                <a:t> 10% * 25 </a:t>
              </a:r>
              <a:r>
                <a:rPr lang="en-IN" b="1" dirty="0"/>
                <a:t>+</a:t>
              </a:r>
              <a:r>
                <a:rPr lang="en-IN" dirty="0"/>
                <a:t> 5% * 20 </a:t>
              </a:r>
              <a:r>
                <a:rPr lang="en-IN" b="1" dirty="0"/>
                <a:t>+</a:t>
              </a:r>
              <a:r>
                <a:rPr lang="en-IN" dirty="0"/>
                <a:t> 20% * 50 </a:t>
              </a:r>
              <a:r>
                <a:rPr lang="en-IN" b="1" dirty="0"/>
                <a:t>+</a:t>
              </a:r>
              <a:r>
                <a:rPr lang="en-IN" dirty="0"/>
                <a:t> 10% * 20 = </a:t>
              </a:r>
              <a:r>
                <a:rPr lang="en-IN" b="1" dirty="0"/>
                <a:t>56</a:t>
              </a:r>
            </a:p>
          </p:txBody>
        </p:sp>
      </p:grpSp>
    </p:spTree>
    <p:extLst>
      <p:ext uri="{BB962C8B-B14F-4D97-AF65-F5344CB8AC3E}">
        <p14:creationId xmlns:p14="http://schemas.microsoft.com/office/powerpoint/2010/main" val="418254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06FB-E26E-7A45-8547-EE912AD3E418}"/>
              </a:ext>
            </a:extLst>
          </p:cNvPr>
          <p:cNvSpPr>
            <a:spLocks noGrp="1"/>
          </p:cNvSpPr>
          <p:nvPr>
            <p:ph type="title"/>
          </p:nvPr>
        </p:nvSpPr>
        <p:spPr/>
        <p:txBody>
          <a:bodyPr/>
          <a:lstStyle/>
          <a:p>
            <a:r>
              <a:rPr lang="en-IN" dirty="0"/>
              <a:t>Exercise 4</a:t>
            </a:r>
          </a:p>
        </p:txBody>
      </p:sp>
      <p:sp>
        <p:nvSpPr>
          <p:cNvPr id="3" name="Content Placeholder 2">
            <a:extLst>
              <a:ext uri="{FF2B5EF4-FFF2-40B4-BE49-F238E27FC236}">
                <a16:creationId xmlns:a16="http://schemas.microsoft.com/office/drawing/2014/main" id="{F5CF321A-0A63-A46F-3611-1D57CFC79F9E}"/>
              </a:ext>
            </a:extLst>
          </p:cNvPr>
          <p:cNvSpPr>
            <a:spLocks noGrp="1"/>
          </p:cNvSpPr>
          <p:nvPr>
            <p:ph idx="1"/>
          </p:nvPr>
        </p:nvSpPr>
        <p:spPr/>
        <p:txBody>
          <a:bodyPr/>
          <a:lstStyle/>
          <a:p>
            <a:r>
              <a:rPr lang="en-US" dirty="0"/>
              <a:t>Create a weighted scoring model to determine grades for a course. Final grades are based on three exams worth 20 percent, 15 percent, and 25 percent, respectively; homework is worth 15 percent; and a group project is worth 25 percent. Enter scores for three students. Assume that Student 1 earns 100 percent on every item. Assume that Student 2 earns 70 percent on each of the exams, 80 percent on the homework, and 95 percent on the group project. Assume that Student 3 earns 90 percent on Exam 1, 80 percent on Exam 2, 75 percent on Exam 3, 80 percent on the homework, and 70 percent on the group project. You can use the weighted scoring model template, create your own spreadsheet, or make the matrix by hand.</a:t>
            </a:r>
            <a:endParaRPr lang="en-IN" dirty="0"/>
          </a:p>
        </p:txBody>
      </p:sp>
    </p:spTree>
    <p:extLst>
      <p:ext uri="{BB962C8B-B14F-4D97-AF65-F5344CB8AC3E}">
        <p14:creationId xmlns:p14="http://schemas.microsoft.com/office/powerpoint/2010/main" val="2363184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3A765-714D-D314-E2C4-C689D797C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80346D-AA6E-B203-EDA0-D129C6542B7C}"/>
              </a:ext>
            </a:extLst>
          </p:cNvPr>
          <p:cNvSpPr>
            <a:spLocks noGrp="1"/>
          </p:cNvSpPr>
          <p:nvPr>
            <p:ph type="title"/>
          </p:nvPr>
        </p:nvSpPr>
        <p:spPr/>
        <p:txBody>
          <a:bodyPr/>
          <a:lstStyle/>
          <a:p>
            <a:r>
              <a:rPr lang="en-US" dirty="0"/>
              <a:t>Exercise 5</a:t>
            </a:r>
            <a:endParaRPr lang="en-IN" dirty="0"/>
          </a:p>
        </p:txBody>
      </p:sp>
      <p:sp>
        <p:nvSpPr>
          <p:cNvPr id="3" name="Content Placeholder 2">
            <a:extLst>
              <a:ext uri="{FF2B5EF4-FFF2-40B4-BE49-F238E27FC236}">
                <a16:creationId xmlns:a16="http://schemas.microsoft.com/office/drawing/2014/main" id="{2127C32D-7EEF-8199-2F27-11067AE65687}"/>
              </a:ext>
            </a:extLst>
          </p:cNvPr>
          <p:cNvSpPr>
            <a:spLocks noGrp="1"/>
          </p:cNvSpPr>
          <p:nvPr>
            <p:ph idx="1"/>
          </p:nvPr>
        </p:nvSpPr>
        <p:spPr/>
        <p:txBody>
          <a:bodyPr/>
          <a:lstStyle/>
          <a:p>
            <a:r>
              <a:rPr lang="en-US" dirty="0"/>
              <a:t>Create a weighted scoring model to evaluate potential business locations. The decision is based on the following criteria and their respective </a:t>
            </a:r>
            <a:r>
              <a:rPr lang="en-US" b="1" dirty="0"/>
              <a:t>weights</a:t>
            </a:r>
            <a:r>
              <a:rPr lang="en-US" dirty="0"/>
              <a:t>: Monthly Rent (25%), Condition (20%), Visibility (20%), Traffic (15%), Competition (10%), and Neighbors (10%). Evaluate five potential locations (Location1, Location2, Location3, Location4, Location5) by assigning a score from 1 to 10 for each criterion. The scores are as follows:</a:t>
            </a:r>
          </a:p>
          <a:p>
            <a:endParaRPr lang="en-IN" dirty="0"/>
          </a:p>
        </p:txBody>
      </p:sp>
      <p:graphicFrame>
        <p:nvGraphicFramePr>
          <p:cNvPr id="4" name="Table 3">
            <a:extLst>
              <a:ext uri="{FF2B5EF4-FFF2-40B4-BE49-F238E27FC236}">
                <a16:creationId xmlns:a16="http://schemas.microsoft.com/office/drawing/2014/main" id="{4F1AEA43-DA6C-E5F4-8EDB-0D0E59B7879C}"/>
              </a:ext>
            </a:extLst>
          </p:cNvPr>
          <p:cNvGraphicFramePr>
            <a:graphicFrameLocks noGrp="1"/>
          </p:cNvGraphicFramePr>
          <p:nvPr/>
        </p:nvGraphicFramePr>
        <p:xfrm>
          <a:off x="1452000" y="2762475"/>
          <a:ext cx="9288000" cy="2595880"/>
        </p:xfrm>
        <a:graphic>
          <a:graphicData uri="http://schemas.openxmlformats.org/drawingml/2006/table">
            <a:tbl>
              <a:tblPr firstRow="1" bandRow="1">
                <a:tableStyleId>{5C22544A-7EE6-4342-B048-85BDC9FD1C3A}</a:tableStyleId>
              </a:tblPr>
              <a:tblGrid>
                <a:gridCol w="1548000">
                  <a:extLst>
                    <a:ext uri="{9D8B030D-6E8A-4147-A177-3AD203B41FA5}">
                      <a16:colId xmlns:a16="http://schemas.microsoft.com/office/drawing/2014/main" val="2453903455"/>
                    </a:ext>
                  </a:extLst>
                </a:gridCol>
                <a:gridCol w="1548000">
                  <a:extLst>
                    <a:ext uri="{9D8B030D-6E8A-4147-A177-3AD203B41FA5}">
                      <a16:colId xmlns:a16="http://schemas.microsoft.com/office/drawing/2014/main" val="2618662913"/>
                    </a:ext>
                  </a:extLst>
                </a:gridCol>
                <a:gridCol w="1548000">
                  <a:extLst>
                    <a:ext uri="{9D8B030D-6E8A-4147-A177-3AD203B41FA5}">
                      <a16:colId xmlns:a16="http://schemas.microsoft.com/office/drawing/2014/main" val="2320212490"/>
                    </a:ext>
                  </a:extLst>
                </a:gridCol>
                <a:gridCol w="1548000">
                  <a:extLst>
                    <a:ext uri="{9D8B030D-6E8A-4147-A177-3AD203B41FA5}">
                      <a16:colId xmlns:a16="http://schemas.microsoft.com/office/drawing/2014/main" val="2668992723"/>
                    </a:ext>
                  </a:extLst>
                </a:gridCol>
                <a:gridCol w="1548000">
                  <a:extLst>
                    <a:ext uri="{9D8B030D-6E8A-4147-A177-3AD203B41FA5}">
                      <a16:colId xmlns:a16="http://schemas.microsoft.com/office/drawing/2014/main" val="4106128134"/>
                    </a:ext>
                  </a:extLst>
                </a:gridCol>
                <a:gridCol w="1548000">
                  <a:extLst>
                    <a:ext uri="{9D8B030D-6E8A-4147-A177-3AD203B41FA5}">
                      <a16:colId xmlns:a16="http://schemas.microsoft.com/office/drawing/2014/main" val="1154183863"/>
                    </a:ext>
                  </a:extLst>
                </a:gridCol>
              </a:tblGrid>
              <a:tr h="370840">
                <a:tc>
                  <a:txBody>
                    <a:bodyPr/>
                    <a:lstStyle/>
                    <a:p>
                      <a:r>
                        <a:rPr lang="en-IN" dirty="0"/>
                        <a:t>Criteria</a:t>
                      </a:r>
                    </a:p>
                  </a:txBody>
                  <a:tcPr/>
                </a:tc>
                <a:tc>
                  <a:txBody>
                    <a:bodyPr/>
                    <a:lstStyle/>
                    <a:p>
                      <a:r>
                        <a:rPr lang="en-IN" dirty="0"/>
                        <a:t>Location 1</a:t>
                      </a:r>
                    </a:p>
                  </a:txBody>
                  <a:tcPr/>
                </a:tc>
                <a:tc>
                  <a:txBody>
                    <a:bodyPr/>
                    <a:lstStyle/>
                    <a:p>
                      <a:r>
                        <a:rPr lang="en-IN" dirty="0"/>
                        <a:t>Location 2</a:t>
                      </a:r>
                    </a:p>
                  </a:txBody>
                  <a:tcPr/>
                </a:tc>
                <a:tc>
                  <a:txBody>
                    <a:bodyPr/>
                    <a:lstStyle/>
                    <a:p>
                      <a:r>
                        <a:rPr lang="en-IN" dirty="0"/>
                        <a:t>Location 3</a:t>
                      </a:r>
                    </a:p>
                  </a:txBody>
                  <a:tcPr/>
                </a:tc>
                <a:tc>
                  <a:txBody>
                    <a:bodyPr/>
                    <a:lstStyle/>
                    <a:p>
                      <a:r>
                        <a:rPr lang="en-IN" dirty="0"/>
                        <a:t>Location 4</a:t>
                      </a:r>
                    </a:p>
                  </a:txBody>
                  <a:tcPr/>
                </a:tc>
                <a:tc>
                  <a:txBody>
                    <a:bodyPr/>
                    <a:lstStyle/>
                    <a:p>
                      <a:r>
                        <a:rPr lang="en-IN" dirty="0"/>
                        <a:t>Location 5</a:t>
                      </a:r>
                    </a:p>
                  </a:txBody>
                  <a:tcPr/>
                </a:tc>
                <a:extLst>
                  <a:ext uri="{0D108BD9-81ED-4DB2-BD59-A6C34878D82A}">
                    <a16:rowId xmlns:a16="http://schemas.microsoft.com/office/drawing/2014/main" val="3787900246"/>
                  </a:ext>
                </a:extLst>
              </a:tr>
              <a:tr h="370840">
                <a:tc>
                  <a:txBody>
                    <a:bodyPr/>
                    <a:lstStyle/>
                    <a:p>
                      <a:r>
                        <a:rPr lang="en-IN" dirty="0"/>
                        <a:t>Monthly Rent</a:t>
                      </a:r>
                    </a:p>
                  </a:txBody>
                  <a:tcPr/>
                </a:tc>
                <a:tc>
                  <a:txBody>
                    <a:bodyPr/>
                    <a:lstStyle/>
                    <a:p>
                      <a:pPr algn="ctr"/>
                      <a:r>
                        <a:rPr lang="en-IN" dirty="0"/>
                        <a:t>3</a:t>
                      </a:r>
                    </a:p>
                  </a:txBody>
                  <a:tcPr/>
                </a:tc>
                <a:tc>
                  <a:txBody>
                    <a:bodyPr/>
                    <a:lstStyle/>
                    <a:p>
                      <a:pPr algn="ctr"/>
                      <a:r>
                        <a:rPr lang="en-IN" dirty="0"/>
                        <a:t>3</a:t>
                      </a:r>
                    </a:p>
                  </a:txBody>
                  <a:tcPr/>
                </a:tc>
                <a:tc>
                  <a:txBody>
                    <a:bodyPr/>
                    <a:lstStyle/>
                    <a:p>
                      <a:pPr algn="ctr"/>
                      <a:r>
                        <a:rPr lang="en-IN" dirty="0"/>
                        <a:t>5</a:t>
                      </a:r>
                    </a:p>
                  </a:txBody>
                  <a:tcPr/>
                </a:tc>
                <a:tc>
                  <a:txBody>
                    <a:bodyPr/>
                    <a:lstStyle/>
                    <a:p>
                      <a:pPr algn="ctr"/>
                      <a:r>
                        <a:rPr lang="en-IN" dirty="0"/>
                        <a:t>2</a:t>
                      </a:r>
                    </a:p>
                  </a:txBody>
                  <a:tcPr/>
                </a:tc>
                <a:tc>
                  <a:txBody>
                    <a:bodyPr/>
                    <a:lstStyle/>
                    <a:p>
                      <a:pPr algn="ctr"/>
                      <a:r>
                        <a:rPr lang="en-IN" dirty="0"/>
                        <a:t>8</a:t>
                      </a:r>
                    </a:p>
                  </a:txBody>
                  <a:tcPr/>
                </a:tc>
                <a:extLst>
                  <a:ext uri="{0D108BD9-81ED-4DB2-BD59-A6C34878D82A}">
                    <a16:rowId xmlns:a16="http://schemas.microsoft.com/office/drawing/2014/main" val="2381626168"/>
                  </a:ext>
                </a:extLst>
              </a:tr>
              <a:tr h="370840">
                <a:tc>
                  <a:txBody>
                    <a:bodyPr/>
                    <a:lstStyle/>
                    <a:p>
                      <a:r>
                        <a:rPr lang="en-IN" dirty="0"/>
                        <a:t>Condition</a:t>
                      </a:r>
                    </a:p>
                  </a:txBody>
                  <a:tcPr/>
                </a:tc>
                <a:tc>
                  <a:txBody>
                    <a:bodyPr/>
                    <a:lstStyle/>
                    <a:p>
                      <a:pPr algn="ctr"/>
                      <a:r>
                        <a:rPr lang="en-IN" dirty="0"/>
                        <a:t>2</a:t>
                      </a:r>
                    </a:p>
                  </a:txBody>
                  <a:tcPr/>
                </a:tc>
                <a:tc>
                  <a:txBody>
                    <a:bodyPr/>
                    <a:lstStyle/>
                    <a:p>
                      <a:pPr algn="ctr"/>
                      <a:r>
                        <a:rPr lang="en-IN" dirty="0"/>
                        <a:t>9</a:t>
                      </a:r>
                    </a:p>
                  </a:txBody>
                  <a:tcPr/>
                </a:tc>
                <a:tc>
                  <a:txBody>
                    <a:bodyPr/>
                    <a:lstStyle/>
                    <a:p>
                      <a:pPr algn="ctr"/>
                      <a:r>
                        <a:rPr lang="en-IN" dirty="0"/>
                        <a:t>2</a:t>
                      </a:r>
                    </a:p>
                  </a:txBody>
                  <a:tcPr/>
                </a:tc>
                <a:tc>
                  <a:txBody>
                    <a:bodyPr/>
                    <a:lstStyle/>
                    <a:p>
                      <a:pPr algn="ctr"/>
                      <a:r>
                        <a:rPr lang="en-IN" dirty="0"/>
                        <a:t>5</a:t>
                      </a:r>
                    </a:p>
                  </a:txBody>
                  <a:tcPr/>
                </a:tc>
                <a:tc>
                  <a:txBody>
                    <a:bodyPr/>
                    <a:lstStyle/>
                    <a:p>
                      <a:pPr algn="ctr"/>
                      <a:r>
                        <a:rPr lang="en-IN" dirty="0"/>
                        <a:t>8</a:t>
                      </a:r>
                    </a:p>
                  </a:txBody>
                  <a:tcPr/>
                </a:tc>
                <a:extLst>
                  <a:ext uri="{0D108BD9-81ED-4DB2-BD59-A6C34878D82A}">
                    <a16:rowId xmlns:a16="http://schemas.microsoft.com/office/drawing/2014/main" val="747644640"/>
                  </a:ext>
                </a:extLst>
              </a:tr>
              <a:tr h="370840">
                <a:tc>
                  <a:txBody>
                    <a:bodyPr/>
                    <a:lstStyle/>
                    <a:p>
                      <a:r>
                        <a:rPr lang="en-IN" dirty="0"/>
                        <a:t>Visibility</a:t>
                      </a:r>
                    </a:p>
                  </a:txBody>
                  <a:tcPr/>
                </a:tc>
                <a:tc>
                  <a:txBody>
                    <a:bodyPr/>
                    <a:lstStyle/>
                    <a:p>
                      <a:pPr algn="ctr"/>
                      <a:r>
                        <a:rPr lang="en-IN" dirty="0"/>
                        <a:t>2</a:t>
                      </a:r>
                    </a:p>
                  </a:txBody>
                  <a:tcPr/>
                </a:tc>
                <a:tc>
                  <a:txBody>
                    <a:bodyPr/>
                    <a:lstStyle/>
                    <a:p>
                      <a:pPr algn="ctr"/>
                      <a:r>
                        <a:rPr lang="en-IN" dirty="0"/>
                        <a:t>1</a:t>
                      </a:r>
                    </a:p>
                  </a:txBody>
                  <a:tcPr/>
                </a:tc>
                <a:tc>
                  <a:txBody>
                    <a:bodyPr/>
                    <a:lstStyle/>
                    <a:p>
                      <a:pPr algn="ctr"/>
                      <a:r>
                        <a:rPr lang="en-IN" dirty="0"/>
                        <a:t>6</a:t>
                      </a:r>
                    </a:p>
                  </a:txBody>
                  <a:tcPr/>
                </a:tc>
                <a:tc>
                  <a:txBody>
                    <a:bodyPr/>
                    <a:lstStyle/>
                    <a:p>
                      <a:pPr algn="ctr"/>
                      <a:r>
                        <a:rPr lang="en-IN" dirty="0"/>
                        <a:t>8</a:t>
                      </a:r>
                    </a:p>
                  </a:txBody>
                  <a:tcPr/>
                </a:tc>
                <a:tc>
                  <a:txBody>
                    <a:bodyPr/>
                    <a:lstStyle/>
                    <a:p>
                      <a:pPr algn="ctr"/>
                      <a:r>
                        <a:rPr lang="en-IN" dirty="0"/>
                        <a:t>4</a:t>
                      </a:r>
                    </a:p>
                  </a:txBody>
                  <a:tcPr/>
                </a:tc>
                <a:extLst>
                  <a:ext uri="{0D108BD9-81ED-4DB2-BD59-A6C34878D82A}">
                    <a16:rowId xmlns:a16="http://schemas.microsoft.com/office/drawing/2014/main" val="3379458016"/>
                  </a:ext>
                </a:extLst>
              </a:tr>
              <a:tr h="370840">
                <a:tc>
                  <a:txBody>
                    <a:bodyPr/>
                    <a:lstStyle/>
                    <a:p>
                      <a:r>
                        <a:rPr lang="en-IN" dirty="0"/>
                        <a:t>Traffic</a:t>
                      </a:r>
                    </a:p>
                  </a:txBody>
                  <a:tcPr/>
                </a:tc>
                <a:tc>
                  <a:txBody>
                    <a:bodyPr/>
                    <a:lstStyle/>
                    <a:p>
                      <a:pPr algn="ctr"/>
                      <a:r>
                        <a:rPr lang="en-IN" dirty="0"/>
                        <a:t>3</a:t>
                      </a:r>
                    </a:p>
                  </a:txBody>
                  <a:tcPr/>
                </a:tc>
                <a:tc>
                  <a:txBody>
                    <a:bodyPr/>
                    <a:lstStyle/>
                    <a:p>
                      <a:pPr algn="ctr"/>
                      <a:r>
                        <a:rPr lang="en-IN" dirty="0"/>
                        <a:t>2</a:t>
                      </a:r>
                    </a:p>
                  </a:txBody>
                  <a:tcPr/>
                </a:tc>
                <a:tc>
                  <a:txBody>
                    <a:bodyPr/>
                    <a:lstStyle/>
                    <a:p>
                      <a:pPr algn="ctr"/>
                      <a:r>
                        <a:rPr lang="en-IN" dirty="0"/>
                        <a:t>3</a:t>
                      </a:r>
                    </a:p>
                  </a:txBody>
                  <a:tcPr/>
                </a:tc>
                <a:tc>
                  <a:txBody>
                    <a:bodyPr/>
                    <a:lstStyle/>
                    <a:p>
                      <a:pPr algn="ctr"/>
                      <a:r>
                        <a:rPr lang="en-IN" dirty="0"/>
                        <a:t>8</a:t>
                      </a:r>
                    </a:p>
                  </a:txBody>
                  <a:tcPr/>
                </a:tc>
                <a:tc>
                  <a:txBody>
                    <a:bodyPr/>
                    <a:lstStyle/>
                    <a:p>
                      <a:pPr algn="ctr"/>
                      <a:r>
                        <a:rPr lang="en-IN" dirty="0"/>
                        <a:t>3</a:t>
                      </a:r>
                    </a:p>
                  </a:txBody>
                  <a:tcPr/>
                </a:tc>
                <a:extLst>
                  <a:ext uri="{0D108BD9-81ED-4DB2-BD59-A6C34878D82A}">
                    <a16:rowId xmlns:a16="http://schemas.microsoft.com/office/drawing/2014/main" val="2108959882"/>
                  </a:ext>
                </a:extLst>
              </a:tr>
              <a:tr h="370840">
                <a:tc>
                  <a:txBody>
                    <a:bodyPr/>
                    <a:lstStyle/>
                    <a:p>
                      <a:r>
                        <a:rPr lang="en-IN" dirty="0"/>
                        <a:t>Competition</a:t>
                      </a:r>
                    </a:p>
                  </a:txBody>
                  <a:tcPr/>
                </a:tc>
                <a:tc>
                  <a:txBody>
                    <a:bodyPr/>
                    <a:lstStyle/>
                    <a:p>
                      <a:pPr algn="ctr"/>
                      <a:r>
                        <a:rPr lang="en-IN" dirty="0"/>
                        <a:t>4</a:t>
                      </a:r>
                    </a:p>
                  </a:txBody>
                  <a:tcPr/>
                </a:tc>
                <a:tc>
                  <a:txBody>
                    <a:bodyPr/>
                    <a:lstStyle/>
                    <a:p>
                      <a:pPr algn="ctr"/>
                      <a:r>
                        <a:rPr lang="en-IN" dirty="0"/>
                        <a:t>3</a:t>
                      </a:r>
                    </a:p>
                  </a:txBody>
                  <a:tcPr/>
                </a:tc>
                <a:tc>
                  <a:txBody>
                    <a:bodyPr/>
                    <a:lstStyle/>
                    <a:p>
                      <a:pPr algn="ctr"/>
                      <a:r>
                        <a:rPr lang="en-IN" dirty="0"/>
                        <a:t>4</a:t>
                      </a:r>
                    </a:p>
                  </a:txBody>
                  <a:tcPr/>
                </a:tc>
                <a:tc>
                  <a:txBody>
                    <a:bodyPr/>
                    <a:lstStyle/>
                    <a:p>
                      <a:pPr algn="ctr"/>
                      <a:r>
                        <a:rPr lang="en-IN" dirty="0"/>
                        <a:t>5</a:t>
                      </a:r>
                    </a:p>
                  </a:txBody>
                  <a:tcPr/>
                </a:tc>
                <a:tc>
                  <a:txBody>
                    <a:bodyPr/>
                    <a:lstStyle/>
                    <a:p>
                      <a:pPr algn="ctr"/>
                      <a:r>
                        <a:rPr lang="en-IN" dirty="0"/>
                        <a:t>6</a:t>
                      </a:r>
                    </a:p>
                  </a:txBody>
                  <a:tcPr/>
                </a:tc>
                <a:extLst>
                  <a:ext uri="{0D108BD9-81ED-4DB2-BD59-A6C34878D82A}">
                    <a16:rowId xmlns:a16="http://schemas.microsoft.com/office/drawing/2014/main" val="3391618012"/>
                  </a:ext>
                </a:extLst>
              </a:tr>
              <a:tr h="370840">
                <a:tc>
                  <a:txBody>
                    <a:bodyPr/>
                    <a:lstStyle/>
                    <a:p>
                      <a:r>
                        <a:rPr lang="en-IN" dirty="0"/>
                        <a:t>Neighbour</a:t>
                      </a:r>
                    </a:p>
                  </a:txBody>
                  <a:tcPr/>
                </a:tc>
                <a:tc>
                  <a:txBody>
                    <a:bodyPr/>
                    <a:lstStyle/>
                    <a:p>
                      <a:pPr algn="ctr"/>
                      <a:r>
                        <a:rPr lang="en-IN" dirty="0"/>
                        <a:t>7</a:t>
                      </a:r>
                    </a:p>
                  </a:txBody>
                  <a:tcPr/>
                </a:tc>
                <a:tc>
                  <a:txBody>
                    <a:bodyPr/>
                    <a:lstStyle/>
                    <a:p>
                      <a:pPr algn="ctr"/>
                      <a:r>
                        <a:rPr lang="en-IN" dirty="0"/>
                        <a:t>4</a:t>
                      </a:r>
                    </a:p>
                  </a:txBody>
                  <a:tcPr/>
                </a:tc>
                <a:tc>
                  <a:txBody>
                    <a:bodyPr/>
                    <a:lstStyle/>
                    <a:p>
                      <a:pPr algn="ctr"/>
                      <a:r>
                        <a:rPr lang="en-IN" dirty="0"/>
                        <a:t>3</a:t>
                      </a:r>
                    </a:p>
                  </a:txBody>
                  <a:tcPr/>
                </a:tc>
                <a:tc>
                  <a:txBody>
                    <a:bodyPr/>
                    <a:lstStyle/>
                    <a:p>
                      <a:pPr algn="ctr"/>
                      <a:r>
                        <a:rPr lang="en-IN" dirty="0"/>
                        <a:t>4</a:t>
                      </a:r>
                    </a:p>
                  </a:txBody>
                  <a:tcPr/>
                </a:tc>
                <a:tc>
                  <a:txBody>
                    <a:bodyPr/>
                    <a:lstStyle/>
                    <a:p>
                      <a:pPr algn="ctr"/>
                      <a:r>
                        <a:rPr lang="en-IN" dirty="0"/>
                        <a:t>9</a:t>
                      </a:r>
                    </a:p>
                  </a:txBody>
                  <a:tcPr/>
                </a:tc>
                <a:extLst>
                  <a:ext uri="{0D108BD9-81ED-4DB2-BD59-A6C34878D82A}">
                    <a16:rowId xmlns:a16="http://schemas.microsoft.com/office/drawing/2014/main" val="3994180664"/>
                  </a:ext>
                </a:extLst>
              </a:tr>
            </a:tbl>
          </a:graphicData>
        </a:graphic>
      </p:graphicFrame>
    </p:spTree>
    <p:extLst>
      <p:ext uri="{BB962C8B-B14F-4D97-AF65-F5344CB8AC3E}">
        <p14:creationId xmlns:p14="http://schemas.microsoft.com/office/powerpoint/2010/main" val="216968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FACA-4F3E-D19C-898B-188BDF18BBA7}"/>
              </a:ext>
            </a:extLst>
          </p:cNvPr>
          <p:cNvSpPr>
            <a:spLocks noGrp="1"/>
          </p:cNvSpPr>
          <p:nvPr>
            <p:ph type="title"/>
          </p:nvPr>
        </p:nvSpPr>
        <p:spPr/>
        <p:txBody>
          <a:bodyPr/>
          <a:lstStyle/>
          <a:p>
            <a:r>
              <a:rPr lang="en-IN" dirty="0"/>
              <a:t>Implementing a Balanced Scorecard</a:t>
            </a:r>
          </a:p>
        </p:txBody>
      </p:sp>
      <p:sp>
        <p:nvSpPr>
          <p:cNvPr id="3" name="Content Placeholder 2">
            <a:extLst>
              <a:ext uri="{FF2B5EF4-FFF2-40B4-BE49-F238E27FC236}">
                <a16:creationId xmlns:a16="http://schemas.microsoft.com/office/drawing/2014/main" id="{725F3801-8A6E-32D5-301D-3E46047C392F}"/>
              </a:ext>
            </a:extLst>
          </p:cNvPr>
          <p:cNvSpPr>
            <a:spLocks noGrp="1"/>
          </p:cNvSpPr>
          <p:nvPr>
            <p:ph idx="1"/>
          </p:nvPr>
        </p:nvSpPr>
        <p:spPr/>
        <p:txBody>
          <a:bodyPr/>
          <a:lstStyle/>
          <a:p>
            <a:r>
              <a:rPr lang="en-US" dirty="0"/>
              <a:t>A </a:t>
            </a:r>
            <a:r>
              <a:rPr lang="en-US" b="1" dirty="0">
                <a:solidFill>
                  <a:schemeClr val="accent6"/>
                </a:solidFill>
              </a:rPr>
              <a:t>balanced scorecard </a:t>
            </a:r>
            <a:r>
              <a:rPr lang="en-US" dirty="0"/>
              <a:t>is a </a:t>
            </a:r>
            <a:r>
              <a:rPr lang="en-US" b="1" dirty="0"/>
              <a:t>strategic planning </a:t>
            </a:r>
            <a:r>
              <a:rPr lang="en-US" dirty="0"/>
              <a:t>and </a:t>
            </a:r>
            <a:r>
              <a:rPr lang="en-US" b="1" dirty="0"/>
              <a:t>management system </a:t>
            </a:r>
            <a:r>
              <a:rPr lang="en-US" dirty="0"/>
              <a:t>that helps organizations align business activities to </a:t>
            </a:r>
            <a:r>
              <a:rPr lang="en-US" b="1" dirty="0"/>
              <a:t>strategy</a:t>
            </a:r>
            <a:r>
              <a:rPr lang="en-US" dirty="0"/>
              <a:t>, </a:t>
            </a:r>
            <a:r>
              <a:rPr lang="en-US" b="1" dirty="0"/>
              <a:t>improve communications</a:t>
            </a:r>
            <a:r>
              <a:rPr lang="en-US" dirty="0"/>
              <a:t>, and </a:t>
            </a:r>
            <a:r>
              <a:rPr lang="en-US" b="1" dirty="0"/>
              <a:t>monitor performance </a:t>
            </a:r>
            <a:r>
              <a:rPr lang="en-US" dirty="0"/>
              <a:t>against strategic goals.</a:t>
            </a:r>
          </a:p>
          <a:p>
            <a:r>
              <a:rPr lang="en-US" dirty="0"/>
              <a:t>The balanced scorecard transforms an organization’s strategic plan from an attractive but passive document into the ‘marching orders’ for the organization on a daily basis. </a:t>
            </a:r>
          </a:p>
          <a:p>
            <a:r>
              <a:rPr lang="en-US" dirty="0"/>
              <a:t>It provides a </a:t>
            </a:r>
            <a:r>
              <a:rPr lang="en-US" b="1" dirty="0"/>
              <a:t>framework that </a:t>
            </a:r>
            <a:r>
              <a:rPr lang="en-US" dirty="0"/>
              <a:t>not only </a:t>
            </a:r>
            <a:r>
              <a:rPr lang="en-US" b="1" dirty="0"/>
              <a:t>provides performance measurements </a:t>
            </a:r>
            <a:r>
              <a:rPr lang="en-US" dirty="0"/>
              <a:t>but helps planners identify </a:t>
            </a:r>
            <a:r>
              <a:rPr lang="en-US" b="1" dirty="0"/>
              <a:t>what should be done </a:t>
            </a:r>
            <a:r>
              <a:rPr lang="en-US" dirty="0"/>
              <a:t>and </a:t>
            </a:r>
            <a:r>
              <a:rPr lang="en-US" b="1" dirty="0"/>
              <a:t>measured</a:t>
            </a:r>
            <a:r>
              <a:rPr lang="en-US" dirty="0"/>
              <a:t>.</a:t>
            </a:r>
          </a:p>
          <a:p>
            <a:r>
              <a:rPr lang="en-US" dirty="0">
                <a:hlinkClick r:id="rId2" action="ppaction://hlinkfile"/>
              </a:rPr>
              <a:t>Sample scorecard</a:t>
            </a:r>
            <a:endParaRPr lang="en-IN" dirty="0"/>
          </a:p>
        </p:txBody>
      </p:sp>
    </p:spTree>
    <p:extLst>
      <p:ext uri="{BB962C8B-B14F-4D97-AF65-F5344CB8AC3E}">
        <p14:creationId xmlns:p14="http://schemas.microsoft.com/office/powerpoint/2010/main" val="91606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Developing a Project Charter</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- 4</a:t>
            </a:r>
          </a:p>
        </p:txBody>
      </p:sp>
    </p:spTree>
    <p:extLst>
      <p:ext uri="{BB962C8B-B14F-4D97-AF65-F5344CB8AC3E}">
        <p14:creationId xmlns:p14="http://schemas.microsoft.com/office/powerpoint/2010/main" val="95632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Project Integration Management</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r>
              <a:rPr lang="en-US" b="1" dirty="0">
                <a:solidFill>
                  <a:schemeClr val="accent6"/>
                </a:solidFill>
              </a:rPr>
              <a:t>Project Integration Management</a:t>
            </a:r>
            <a:r>
              <a:rPr lang="en-US" dirty="0"/>
              <a:t> involves </a:t>
            </a:r>
            <a:r>
              <a:rPr lang="en-US" b="1" dirty="0"/>
              <a:t>coordinating </a:t>
            </a:r>
            <a:r>
              <a:rPr lang="en-US" dirty="0"/>
              <a:t>all of the other </a:t>
            </a:r>
            <a:r>
              <a:rPr lang="en-US" b="1" dirty="0"/>
              <a:t>project management knowledge</a:t>
            </a:r>
            <a:r>
              <a:rPr lang="en-US" dirty="0"/>
              <a:t> areas throughout a project’s life cycle.</a:t>
            </a:r>
          </a:p>
          <a:p>
            <a:r>
              <a:rPr lang="en-US" dirty="0"/>
              <a:t>It ensures that </a:t>
            </a:r>
            <a:r>
              <a:rPr lang="en-US" b="1" dirty="0"/>
              <a:t>all</a:t>
            </a:r>
            <a:r>
              <a:rPr lang="en-US" dirty="0"/>
              <a:t> the </a:t>
            </a:r>
            <a:r>
              <a:rPr lang="en-US" b="1" dirty="0"/>
              <a:t>elements</a:t>
            </a:r>
            <a:r>
              <a:rPr lang="en-US" dirty="0"/>
              <a:t> of a project </a:t>
            </a:r>
            <a:r>
              <a:rPr lang="en-US" b="1" dirty="0"/>
              <a:t>come together at the right times</a:t>
            </a:r>
            <a:r>
              <a:rPr lang="en-US" dirty="0"/>
              <a:t> to complete a project successfully.</a:t>
            </a:r>
          </a:p>
          <a:p>
            <a:r>
              <a:rPr lang="en-US" dirty="0"/>
              <a:t>According to the </a:t>
            </a:r>
            <a:r>
              <a:rPr lang="en-US" b="1" dirty="0">
                <a:solidFill>
                  <a:schemeClr val="tx2"/>
                </a:solidFill>
              </a:rPr>
              <a:t>PMBOK® Guide</a:t>
            </a:r>
            <a:r>
              <a:rPr lang="en-US" dirty="0"/>
              <a:t>, </a:t>
            </a:r>
            <a:r>
              <a:rPr lang="en-US" b="1" dirty="0"/>
              <a:t>six main processes</a:t>
            </a:r>
            <a:r>
              <a:rPr lang="en-US" dirty="0"/>
              <a:t> involved in project integration management are:</a:t>
            </a:r>
          </a:p>
          <a:p>
            <a:pPr marL="914400" lvl="1" indent="-457200">
              <a:buFont typeface="+mj-lt"/>
              <a:buAutoNum type="arabicPeriod"/>
            </a:pPr>
            <a:r>
              <a:rPr lang="en-US" b="1" dirty="0">
                <a:solidFill>
                  <a:schemeClr val="accent6"/>
                </a:solidFill>
              </a:rPr>
              <a:t>Developing the project charter</a:t>
            </a:r>
            <a:r>
              <a:rPr lang="en-US" dirty="0"/>
              <a:t> involves working with stakeholders to </a:t>
            </a:r>
            <a:r>
              <a:rPr lang="en-US" b="1" dirty="0"/>
              <a:t>create</a:t>
            </a:r>
            <a:r>
              <a:rPr lang="en-US" dirty="0"/>
              <a:t> the </a:t>
            </a:r>
            <a:r>
              <a:rPr lang="en-US" b="1" dirty="0"/>
              <a:t>document</a:t>
            </a:r>
            <a:r>
              <a:rPr lang="en-US" dirty="0"/>
              <a:t> that formally authorizes a project—the charter. </a:t>
            </a:r>
          </a:p>
          <a:p>
            <a:pPr marL="914400" lvl="1" indent="-457200">
              <a:buFont typeface="+mj-lt"/>
              <a:buAutoNum type="arabicPeriod"/>
            </a:pPr>
            <a:r>
              <a:rPr lang="en-US" b="1" dirty="0">
                <a:solidFill>
                  <a:schemeClr val="accent6"/>
                </a:solidFill>
              </a:rPr>
              <a:t>Developing the project management plan</a:t>
            </a:r>
            <a:r>
              <a:rPr lang="en-US" dirty="0"/>
              <a:t> involves coordinating all planning efforts to </a:t>
            </a:r>
            <a:r>
              <a:rPr lang="en-US" b="1" dirty="0"/>
              <a:t>create</a:t>
            </a:r>
            <a:r>
              <a:rPr lang="en-US" dirty="0"/>
              <a:t> a consistent, coherent </a:t>
            </a:r>
            <a:r>
              <a:rPr lang="en-US" b="1" dirty="0"/>
              <a:t>document</a:t>
            </a:r>
            <a:r>
              <a:rPr lang="en-US" dirty="0"/>
              <a:t>—the project management plan.</a:t>
            </a:r>
          </a:p>
          <a:p>
            <a:pPr marL="914400" lvl="1" indent="-457200">
              <a:buFont typeface="+mj-lt"/>
              <a:buAutoNum type="arabicPeriod"/>
            </a:pPr>
            <a:r>
              <a:rPr lang="en-US" b="1" dirty="0">
                <a:solidFill>
                  <a:schemeClr val="accent6"/>
                </a:solidFill>
              </a:rPr>
              <a:t>Directing and managing project work</a:t>
            </a:r>
            <a:r>
              <a:rPr lang="en-US" dirty="0">
                <a:solidFill>
                  <a:schemeClr val="accent6"/>
                </a:solidFill>
              </a:rPr>
              <a:t> </a:t>
            </a:r>
            <a:r>
              <a:rPr lang="en-US" dirty="0"/>
              <a:t>involves </a:t>
            </a:r>
            <a:r>
              <a:rPr lang="en-US" b="1" dirty="0"/>
              <a:t>carrying out the project management plan</a:t>
            </a:r>
            <a:r>
              <a:rPr lang="en-US" dirty="0"/>
              <a:t> by performing the activities.</a:t>
            </a:r>
          </a:p>
          <a:p>
            <a:pPr marL="914400" lvl="1" indent="-457200">
              <a:buFont typeface="+mj-lt"/>
              <a:buAutoNum type="arabicPeriod"/>
            </a:pPr>
            <a:r>
              <a:rPr lang="en-US" b="1" dirty="0">
                <a:solidFill>
                  <a:schemeClr val="accent6"/>
                </a:solidFill>
              </a:rPr>
              <a:t>Monitoring and controlling project work</a:t>
            </a:r>
            <a:r>
              <a:rPr lang="en-US" dirty="0"/>
              <a:t> involves </a:t>
            </a:r>
            <a:r>
              <a:rPr lang="en-US" b="1" dirty="0"/>
              <a:t>overseeing activities </a:t>
            </a:r>
            <a:r>
              <a:rPr lang="en-US" dirty="0"/>
              <a:t>to meet the performance objectives of the project.</a:t>
            </a:r>
            <a:endParaRPr lang="en-IN" dirty="0"/>
          </a:p>
          <a:p>
            <a:endParaRPr lang="en-US" dirty="0"/>
          </a:p>
        </p:txBody>
      </p:sp>
    </p:spTree>
    <p:extLst>
      <p:ext uri="{BB962C8B-B14F-4D97-AF65-F5344CB8AC3E}">
        <p14:creationId xmlns:p14="http://schemas.microsoft.com/office/powerpoint/2010/main" val="19655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E553-5E1F-CC62-07C4-17A6138563AF}"/>
              </a:ext>
            </a:extLst>
          </p:cNvPr>
          <p:cNvSpPr>
            <a:spLocks noGrp="1"/>
          </p:cNvSpPr>
          <p:nvPr>
            <p:ph type="title"/>
          </p:nvPr>
        </p:nvSpPr>
        <p:spPr/>
        <p:txBody>
          <a:bodyPr/>
          <a:lstStyle/>
          <a:p>
            <a:r>
              <a:rPr lang="en-IN" dirty="0"/>
              <a:t>Developing a Project Charter</a:t>
            </a:r>
          </a:p>
        </p:txBody>
      </p:sp>
      <p:sp>
        <p:nvSpPr>
          <p:cNvPr id="3" name="Content Placeholder 2">
            <a:extLst>
              <a:ext uri="{FF2B5EF4-FFF2-40B4-BE49-F238E27FC236}">
                <a16:creationId xmlns:a16="http://schemas.microsoft.com/office/drawing/2014/main" id="{7A329399-B24A-55E8-3EF8-6327B0E8DBD4}"/>
              </a:ext>
            </a:extLst>
          </p:cNvPr>
          <p:cNvSpPr>
            <a:spLocks noGrp="1"/>
          </p:cNvSpPr>
          <p:nvPr>
            <p:ph idx="1"/>
          </p:nvPr>
        </p:nvSpPr>
        <p:spPr/>
        <p:txBody>
          <a:bodyPr/>
          <a:lstStyle/>
          <a:p>
            <a:r>
              <a:rPr lang="en-US" dirty="0"/>
              <a:t>A </a:t>
            </a:r>
            <a:r>
              <a:rPr lang="en-US" b="1" dirty="0">
                <a:solidFill>
                  <a:schemeClr val="accent6"/>
                </a:solidFill>
              </a:rPr>
              <a:t>project charter </a:t>
            </a:r>
            <a:r>
              <a:rPr lang="en-US" dirty="0"/>
              <a:t>is a document that formally </a:t>
            </a:r>
            <a:r>
              <a:rPr lang="en-US" b="1" dirty="0"/>
              <a:t>recognizes </a:t>
            </a:r>
            <a:r>
              <a:rPr lang="en-US" dirty="0"/>
              <a:t>the </a:t>
            </a:r>
            <a:r>
              <a:rPr lang="en-US" b="1" dirty="0"/>
              <a:t>existence </a:t>
            </a:r>
            <a:r>
              <a:rPr lang="en-US" dirty="0"/>
              <a:t>of a </a:t>
            </a:r>
            <a:r>
              <a:rPr lang="en-US" b="1" dirty="0"/>
              <a:t>project </a:t>
            </a:r>
            <a:r>
              <a:rPr lang="en-US" dirty="0"/>
              <a:t>and </a:t>
            </a:r>
            <a:r>
              <a:rPr lang="en-US" b="1" dirty="0"/>
              <a:t>provides direction </a:t>
            </a:r>
            <a:r>
              <a:rPr lang="en-US" dirty="0"/>
              <a:t>on the project’s </a:t>
            </a:r>
            <a:r>
              <a:rPr lang="en-US" b="1" dirty="0"/>
              <a:t>objectives </a:t>
            </a:r>
            <a:r>
              <a:rPr lang="en-US" dirty="0"/>
              <a:t>and </a:t>
            </a:r>
            <a:r>
              <a:rPr lang="en-US" b="1" dirty="0"/>
              <a:t>management</a:t>
            </a:r>
            <a:r>
              <a:rPr lang="en-US" dirty="0"/>
              <a:t>. </a:t>
            </a:r>
          </a:p>
          <a:p>
            <a:r>
              <a:rPr lang="en-US" dirty="0"/>
              <a:t>It </a:t>
            </a:r>
            <a:r>
              <a:rPr lang="en-US" b="1" dirty="0"/>
              <a:t>authorizes</a:t>
            </a:r>
            <a:r>
              <a:rPr lang="en-US" dirty="0"/>
              <a:t> the project manager to use organizational resources to complete the project.</a:t>
            </a:r>
          </a:p>
          <a:p>
            <a:r>
              <a:rPr lang="en-US" dirty="0"/>
              <a:t>Key project stakeholders should </a:t>
            </a:r>
            <a:r>
              <a:rPr lang="en-US" b="1" dirty="0"/>
              <a:t>sign a project charter</a:t>
            </a:r>
            <a:r>
              <a:rPr lang="en-US" dirty="0"/>
              <a:t> to </a:t>
            </a:r>
            <a:r>
              <a:rPr lang="en-US" b="1" dirty="0"/>
              <a:t>acknowledge</a:t>
            </a:r>
            <a:r>
              <a:rPr lang="en-US" dirty="0"/>
              <a:t> </a:t>
            </a:r>
            <a:r>
              <a:rPr lang="en-US" b="1" dirty="0"/>
              <a:t>agreement</a:t>
            </a:r>
            <a:r>
              <a:rPr lang="en-US" dirty="0"/>
              <a:t> on the need for and intent of the project.</a:t>
            </a:r>
          </a:p>
          <a:p>
            <a:r>
              <a:rPr lang="en-IN" dirty="0"/>
              <a:t>The PMBOK® Guide </a:t>
            </a:r>
            <a:r>
              <a:rPr lang="en-US" dirty="0"/>
              <a:t>lists </a:t>
            </a:r>
            <a:r>
              <a:rPr lang="en-US" b="1" dirty="0"/>
              <a:t>inputs</a:t>
            </a:r>
            <a:r>
              <a:rPr lang="en-US" dirty="0"/>
              <a:t>, helpful </a:t>
            </a:r>
            <a:r>
              <a:rPr lang="en-US" b="1" dirty="0"/>
              <a:t>in developing a project charter are</a:t>
            </a:r>
            <a:r>
              <a:rPr lang="en-US" dirty="0"/>
              <a:t>:</a:t>
            </a:r>
          </a:p>
          <a:p>
            <a:r>
              <a:rPr lang="en-US" b="1" dirty="0">
                <a:solidFill>
                  <a:schemeClr val="accent6"/>
                </a:solidFill>
              </a:rPr>
              <a:t>A project statement of work </a:t>
            </a:r>
            <a:r>
              <a:rPr lang="en-US" dirty="0"/>
              <a:t>describes the products or services to be created by the project team.</a:t>
            </a:r>
          </a:p>
          <a:p>
            <a:pPr lvl="1"/>
            <a:r>
              <a:rPr lang="en-US" dirty="0"/>
              <a:t>It usually includes a description of the </a:t>
            </a:r>
            <a:r>
              <a:rPr lang="en-US" b="1" dirty="0"/>
              <a:t>business need for the project</a:t>
            </a:r>
            <a:r>
              <a:rPr lang="en-US" dirty="0"/>
              <a:t>, a </a:t>
            </a:r>
            <a:r>
              <a:rPr lang="en-US" b="1" dirty="0"/>
              <a:t>summary of the requirements </a:t>
            </a:r>
            <a:r>
              <a:rPr lang="en-US" dirty="0"/>
              <a:t>and </a:t>
            </a:r>
            <a:r>
              <a:rPr lang="en-US" b="1" dirty="0"/>
              <a:t>characteristics of the products or services</a:t>
            </a:r>
            <a:r>
              <a:rPr lang="en-US" dirty="0"/>
              <a:t>, and </a:t>
            </a:r>
            <a:r>
              <a:rPr lang="en-US" b="1" dirty="0"/>
              <a:t>organizational information</a:t>
            </a:r>
            <a:r>
              <a:rPr lang="en-US" dirty="0"/>
              <a:t>.</a:t>
            </a:r>
          </a:p>
          <a:p>
            <a:r>
              <a:rPr lang="en-US" dirty="0"/>
              <a:t>A </a:t>
            </a:r>
            <a:r>
              <a:rPr lang="en-US" b="1" dirty="0">
                <a:solidFill>
                  <a:schemeClr val="accent6"/>
                </a:solidFill>
              </a:rPr>
              <a:t>business case </a:t>
            </a:r>
            <a:r>
              <a:rPr lang="en-US" dirty="0"/>
              <a:t>includes the </a:t>
            </a:r>
            <a:r>
              <a:rPr lang="en-US" b="1" dirty="0"/>
              <a:t>project objective</a:t>
            </a:r>
            <a:r>
              <a:rPr lang="en-US" dirty="0"/>
              <a:t>, high-level </a:t>
            </a:r>
            <a:r>
              <a:rPr lang="en-US" b="1" dirty="0"/>
              <a:t>requirements</a:t>
            </a:r>
            <a:r>
              <a:rPr lang="en-US" dirty="0"/>
              <a:t>, and </a:t>
            </a:r>
            <a:r>
              <a:rPr lang="en-US" b="1" dirty="0"/>
              <a:t>time </a:t>
            </a:r>
            <a:r>
              <a:rPr lang="en-US" dirty="0"/>
              <a:t>and </a:t>
            </a:r>
            <a:r>
              <a:rPr lang="en-US" b="1" dirty="0"/>
              <a:t>cost goals</a:t>
            </a:r>
            <a:r>
              <a:rPr lang="en-US" dirty="0"/>
              <a:t>.</a:t>
            </a:r>
          </a:p>
        </p:txBody>
      </p:sp>
    </p:spTree>
    <p:extLst>
      <p:ext uri="{BB962C8B-B14F-4D97-AF65-F5344CB8AC3E}">
        <p14:creationId xmlns:p14="http://schemas.microsoft.com/office/powerpoint/2010/main" val="411214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E553-5E1F-CC62-07C4-17A6138563AF}"/>
              </a:ext>
            </a:extLst>
          </p:cNvPr>
          <p:cNvSpPr>
            <a:spLocks noGrp="1"/>
          </p:cNvSpPr>
          <p:nvPr>
            <p:ph type="title"/>
          </p:nvPr>
        </p:nvSpPr>
        <p:spPr/>
        <p:txBody>
          <a:bodyPr/>
          <a:lstStyle/>
          <a:p>
            <a:r>
              <a:rPr lang="en-IN" dirty="0"/>
              <a:t>Developing a Project Charter (contd.)</a:t>
            </a:r>
          </a:p>
        </p:txBody>
      </p:sp>
      <p:sp>
        <p:nvSpPr>
          <p:cNvPr id="3" name="Content Placeholder 2">
            <a:extLst>
              <a:ext uri="{FF2B5EF4-FFF2-40B4-BE49-F238E27FC236}">
                <a16:creationId xmlns:a16="http://schemas.microsoft.com/office/drawing/2014/main" id="{7A329399-B24A-55E8-3EF8-6327B0E8DBD4}"/>
              </a:ext>
            </a:extLst>
          </p:cNvPr>
          <p:cNvSpPr>
            <a:spLocks noGrp="1"/>
          </p:cNvSpPr>
          <p:nvPr>
            <p:ph idx="1"/>
          </p:nvPr>
        </p:nvSpPr>
        <p:spPr/>
        <p:txBody>
          <a:bodyPr/>
          <a:lstStyle/>
          <a:p>
            <a:r>
              <a:rPr lang="en-US" b="1" dirty="0">
                <a:solidFill>
                  <a:schemeClr val="accent6"/>
                </a:solidFill>
              </a:rPr>
              <a:t>Agreements</a:t>
            </a:r>
            <a:r>
              <a:rPr lang="en-US" dirty="0"/>
              <a:t> include much of the information needed for creating a good project charter. </a:t>
            </a:r>
          </a:p>
          <a:p>
            <a:pPr lvl="1"/>
            <a:r>
              <a:rPr lang="en-US" dirty="0"/>
              <a:t>Some people might use a </a:t>
            </a:r>
            <a:r>
              <a:rPr lang="en-US" b="1" dirty="0"/>
              <a:t>contract</a:t>
            </a:r>
            <a:r>
              <a:rPr lang="en-US" dirty="0"/>
              <a:t> or </a:t>
            </a:r>
            <a:r>
              <a:rPr lang="en-US" b="1" dirty="0"/>
              <a:t>agreement</a:t>
            </a:r>
            <a:r>
              <a:rPr lang="en-US" dirty="0"/>
              <a:t> in place of a charter. </a:t>
            </a:r>
            <a:endParaRPr lang="en-IN" dirty="0"/>
          </a:p>
          <a:p>
            <a:r>
              <a:rPr lang="en-US" b="1" dirty="0">
                <a:solidFill>
                  <a:schemeClr val="accent6"/>
                </a:solidFill>
              </a:rPr>
              <a:t>Enterprise environmental factors </a:t>
            </a:r>
            <a:r>
              <a:rPr lang="en-US" dirty="0"/>
              <a:t>include relevant </a:t>
            </a:r>
            <a:r>
              <a:rPr lang="en-US" b="1" dirty="0"/>
              <a:t>government</a:t>
            </a:r>
            <a:r>
              <a:rPr lang="en-US" dirty="0"/>
              <a:t> or </a:t>
            </a:r>
            <a:r>
              <a:rPr lang="en-US" b="1" dirty="0"/>
              <a:t>industry</a:t>
            </a:r>
            <a:r>
              <a:rPr lang="en-US" dirty="0"/>
              <a:t> </a:t>
            </a:r>
            <a:r>
              <a:rPr lang="en-US" b="1" dirty="0"/>
              <a:t>standards</a:t>
            </a:r>
            <a:r>
              <a:rPr lang="en-US" dirty="0"/>
              <a:t>, the organization’s </a:t>
            </a:r>
            <a:r>
              <a:rPr lang="en-US" b="1" dirty="0"/>
              <a:t>infrastructure</a:t>
            </a:r>
            <a:r>
              <a:rPr lang="en-US" dirty="0"/>
              <a:t>.</a:t>
            </a:r>
          </a:p>
          <a:p>
            <a:r>
              <a:rPr lang="en-US" b="1" dirty="0">
                <a:solidFill>
                  <a:schemeClr val="accent6"/>
                </a:solidFill>
              </a:rPr>
              <a:t>Organizational process assets</a:t>
            </a:r>
            <a:r>
              <a:rPr lang="en-US" dirty="0"/>
              <a:t> include </a:t>
            </a:r>
            <a:r>
              <a:rPr lang="en-US" b="1" dirty="0"/>
              <a:t>formal</a:t>
            </a:r>
            <a:r>
              <a:rPr lang="en-US" dirty="0"/>
              <a:t> and </a:t>
            </a:r>
            <a:r>
              <a:rPr lang="en-US" b="1" dirty="0"/>
              <a:t>informal</a:t>
            </a:r>
            <a:r>
              <a:rPr lang="en-US" dirty="0"/>
              <a:t> </a:t>
            </a:r>
            <a:r>
              <a:rPr lang="en-US" b="1" dirty="0"/>
              <a:t>plans</a:t>
            </a:r>
            <a:r>
              <a:rPr lang="en-US" dirty="0"/>
              <a:t>, </a:t>
            </a:r>
            <a:r>
              <a:rPr lang="en-US" b="1" dirty="0"/>
              <a:t>policies</a:t>
            </a:r>
            <a:r>
              <a:rPr lang="en-US" dirty="0"/>
              <a:t>, </a:t>
            </a:r>
            <a:r>
              <a:rPr lang="en-US" b="1" dirty="0"/>
              <a:t>procedures</a:t>
            </a:r>
            <a:r>
              <a:rPr lang="en-US" dirty="0"/>
              <a:t>, </a:t>
            </a:r>
            <a:r>
              <a:rPr lang="en-US" b="1" dirty="0"/>
              <a:t>guidelines</a:t>
            </a:r>
            <a:r>
              <a:rPr lang="en-US" dirty="0"/>
              <a:t>, information systems, financial systems, management systems, lessons learned, and historical information that can influence a project’s success.</a:t>
            </a:r>
          </a:p>
          <a:p>
            <a:r>
              <a:rPr lang="en-US" dirty="0"/>
              <a:t>Experts from inside and outside the organization should be consulted when creating a project charter to make sure it is useful and realistic.</a:t>
            </a:r>
          </a:p>
        </p:txBody>
      </p:sp>
    </p:spTree>
    <p:extLst>
      <p:ext uri="{BB962C8B-B14F-4D97-AF65-F5344CB8AC3E}">
        <p14:creationId xmlns:p14="http://schemas.microsoft.com/office/powerpoint/2010/main" val="144690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58352-2B00-DB8E-594D-4A2E24F61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F83FF-3922-44F2-6EAE-44A9F4D012BE}"/>
              </a:ext>
            </a:extLst>
          </p:cNvPr>
          <p:cNvSpPr>
            <a:spLocks noGrp="1"/>
          </p:cNvSpPr>
          <p:nvPr>
            <p:ph type="title"/>
          </p:nvPr>
        </p:nvSpPr>
        <p:spPr/>
        <p:txBody>
          <a:bodyPr/>
          <a:lstStyle/>
          <a:p>
            <a:r>
              <a:rPr lang="en-IN" dirty="0"/>
              <a:t>Tools &amp; Technique for Developing a Project Charter</a:t>
            </a:r>
          </a:p>
        </p:txBody>
      </p:sp>
      <p:sp>
        <p:nvSpPr>
          <p:cNvPr id="3" name="Content Placeholder 2">
            <a:extLst>
              <a:ext uri="{FF2B5EF4-FFF2-40B4-BE49-F238E27FC236}">
                <a16:creationId xmlns:a16="http://schemas.microsoft.com/office/drawing/2014/main" id="{10F13ED2-48B7-2967-3632-F2466DF80A72}"/>
              </a:ext>
            </a:extLst>
          </p:cNvPr>
          <p:cNvSpPr>
            <a:spLocks noGrp="1"/>
          </p:cNvSpPr>
          <p:nvPr>
            <p:ph idx="1"/>
          </p:nvPr>
        </p:nvSpPr>
        <p:spPr/>
        <p:txBody>
          <a:bodyPr/>
          <a:lstStyle/>
          <a:p>
            <a:r>
              <a:rPr lang="en-US" dirty="0"/>
              <a:t>The main tools and techniques for developing a project charter are </a:t>
            </a:r>
          </a:p>
          <a:p>
            <a:r>
              <a:rPr lang="en-US" b="1" dirty="0"/>
              <a:t>Expert judgment</a:t>
            </a:r>
            <a:r>
              <a:rPr lang="en-US" dirty="0"/>
              <a:t> and </a:t>
            </a:r>
            <a:r>
              <a:rPr lang="en-US" b="1" dirty="0"/>
              <a:t>facilitation techniques</a:t>
            </a:r>
            <a:r>
              <a:rPr lang="en-US" dirty="0"/>
              <a:t>, such as </a:t>
            </a:r>
            <a:r>
              <a:rPr lang="en-US" i="1" dirty="0"/>
              <a:t>brainstorming</a:t>
            </a:r>
            <a:r>
              <a:rPr lang="en-US" dirty="0"/>
              <a:t> and </a:t>
            </a:r>
            <a:r>
              <a:rPr lang="en-US" i="1" dirty="0"/>
              <a:t>meeting management</a:t>
            </a:r>
            <a:r>
              <a:rPr lang="en-US" dirty="0"/>
              <a:t>.</a:t>
            </a:r>
          </a:p>
          <a:p>
            <a:r>
              <a:rPr lang="en-US" b="1" dirty="0"/>
              <a:t>Experts </a:t>
            </a:r>
            <a:r>
              <a:rPr lang="en-US" dirty="0"/>
              <a:t>from inside and outside the organization should be consulted when creating a project charter to make sure it is useful and realistic. </a:t>
            </a:r>
          </a:p>
        </p:txBody>
      </p:sp>
    </p:spTree>
    <p:extLst>
      <p:ext uri="{BB962C8B-B14F-4D97-AF65-F5344CB8AC3E}">
        <p14:creationId xmlns:p14="http://schemas.microsoft.com/office/powerpoint/2010/main" val="370591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80E03-DBF9-8690-561B-74355FB514F9}"/>
              </a:ext>
            </a:extLst>
          </p:cNvPr>
          <p:cNvSpPr>
            <a:spLocks noGrp="1"/>
          </p:cNvSpPr>
          <p:nvPr>
            <p:ph type="title"/>
          </p:nvPr>
        </p:nvSpPr>
        <p:spPr/>
        <p:txBody>
          <a:bodyPr/>
          <a:lstStyle/>
          <a:p>
            <a:r>
              <a:rPr lang="en-IN" dirty="0"/>
              <a:t>Project Charter</a:t>
            </a:r>
          </a:p>
        </p:txBody>
      </p:sp>
      <p:sp>
        <p:nvSpPr>
          <p:cNvPr id="3" name="Content Placeholder 2">
            <a:extLst>
              <a:ext uri="{FF2B5EF4-FFF2-40B4-BE49-F238E27FC236}">
                <a16:creationId xmlns:a16="http://schemas.microsoft.com/office/drawing/2014/main" id="{683BB2E6-AAFD-8316-3731-93CF1D8C7584}"/>
              </a:ext>
            </a:extLst>
          </p:cNvPr>
          <p:cNvSpPr>
            <a:spLocks noGrp="1"/>
          </p:cNvSpPr>
          <p:nvPr>
            <p:ph idx="1"/>
          </p:nvPr>
        </p:nvSpPr>
        <p:spPr/>
        <p:txBody>
          <a:bodyPr/>
          <a:lstStyle/>
          <a:p>
            <a:r>
              <a:rPr lang="en-US" dirty="0"/>
              <a:t>Project Charter should include at least the following basic information:</a:t>
            </a:r>
          </a:p>
          <a:p>
            <a:pPr lvl="1"/>
            <a:r>
              <a:rPr lang="en-US" dirty="0"/>
              <a:t>The </a:t>
            </a:r>
            <a:r>
              <a:rPr lang="en-US" b="1" dirty="0"/>
              <a:t>project’s title </a:t>
            </a:r>
            <a:r>
              <a:rPr lang="en-US" dirty="0"/>
              <a:t>and </a:t>
            </a:r>
            <a:r>
              <a:rPr lang="en-US" b="1" dirty="0"/>
              <a:t>date </a:t>
            </a:r>
            <a:r>
              <a:rPr lang="en-US" dirty="0"/>
              <a:t>of authorization</a:t>
            </a:r>
          </a:p>
          <a:p>
            <a:pPr lvl="1"/>
            <a:r>
              <a:rPr lang="en-US" dirty="0"/>
              <a:t>The project </a:t>
            </a:r>
            <a:r>
              <a:rPr lang="en-US" b="1" dirty="0"/>
              <a:t>manager’s name </a:t>
            </a:r>
            <a:r>
              <a:rPr lang="en-US" dirty="0"/>
              <a:t>and </a:t>
            </a:r>
            <a:r>
              <a:rPr lang="en-US" b="1" dirty="0"/>
              <a:t>contact information</a:t>
            </a:r>
          </a:p>
          <a:p>
            <a:pPr lvl="1"/>
            <a:r>
              <a:rPr lang="en-US" dirty="0"/>
              <a:t>A summary schedule, including </a:t>
            </a:r>
            <a:r>
              <a:rPr lang="en-US" b="1" dirty="0"/>
              <a:t>the planned start </a:t>
            </a:r>
            <a:r>
              <a:rPr lang="en-US" dirty="0"/>
              <a:t>and </a:t>
            </a:r>
            <a:r>
              <a:rPr lang="en-US" b="1" dirty="0"/>
              <a:t>finish dates</a:t>
            </a:r>
            <a:r>
              <a:rPr lang="en-US" dirty="0"/>
              <a:t>; if a </a:t>
            </a:r>
            <a:r>
              <a:rPr lang="en-US" b="1" dirty="0"/>
              <a:t>summary milestone </a:t>
            </a:r>
            <a:r>
              <a:rPr lang="en-US" dirty="0"/>
              <a:t>schedule is available, it should also be included or referenced</a:t>
            </a:r>
          </a:p>
          <a:p>
            <a:pPr lvl="1"/>
            <a:r>
              <a:rPr lang="en-US" dirty="0"/>
              <a:t>A summary of the </a:t>
            </a:r>
            <a:r>
              <a:rPr lang="en-US" b="1" dirty="0"/>
              <a:t>project’s budget </a:t>
            </a:r>
            <a:r>
              <a:rPr lang="en-US" dirty="0"/>
              <a:t>or reference to budgetary documents</a:t>
            </a:r>
          </a:p>
          <a:p>
            <a:pPr lvl="1"/>
            <a:r>
              <a:rPr lang="en-US" dirty="0"/>
              <a:t>A </a:t>
            </a:r>
            <a:r>
              <a:rPr lang="en-US" b="1" dirty="0"/>
              <a:t>brief description </a:t>
            </a:r>
            <a:r>
              <a:rPr lang="en-US" dirty="0"/>
              <a:t>of the </a:t>
            </a:r>
            <a:r>
              <a:rPr lang="en-US" b="1" dirty="0"/>
              <a:t>project objectives</a:t>
            </a:r>
            <a:r>
              <a:rPr lang="en-US" dirty="0"/>
              <a:t>, including the </a:t>
            </a:r>
            <a:r>
              <a:rPr lang="en-US" b="1" dirty="0"/>
              <a:t>business need </a:t>
            </a:r>
            <a:r>
              <a:rPr lang="en-US" dirty="0"/>
              <a:t>or other justification for authorizing the project</a:t>
            </a:r>
          </a:p>
          <a:p>
            <a:pPr lvl="1"/>
            <a:r>
              <a:rPr lang="en-US" dirty="0"/>
              <a:t>Project success criteria, including </a:t>
            </a:r>
            <a:r>
              <a:rPr lang="en-US" b="1" dirty="0"/>
              <a:t>project approval requirements </a:t>
            </a:r>
            <a:r>
              <a:rPr lang="en-US" dirty="0"/>
              <a:t>and who </a:t>
            </a:r>
            <a:r>
              <a:rPr lang="en-US" b="1" dirty="0"/>
              <a:t>signs </a:t>
            </a:r>
            <a:r>
              <a:rPr lang="en-US" dirty="0"/>
              <a:t>off on the project</a:t>
            </a:r>
          </a:p>
          <a:p>
            <a:pPr lvl="1"/>
            <a:r>
              <a:rPr lang="en-US" dirty="0"/>
              <a:t>A </a:t>
            </a:r>
            <a:r>
              <a:rPr lang="en-US" b="1" dirty="0"/>
              <a:t>summary of the planned approach </a:t>
            </a:r>
            <a:r>
              <a:rPr lang="en-US" dirty="0"/>
              <a:t>for managing the project, which should describe </a:t>
            </a:r>
            <a:r>
              <a:rPr lang="en-US" b="1" dirty="0"/>
              <a:t>stakeholder needs </a:t>
            </a:r>
            <a:r>
              <a:rPr lang="en-US" dirty="0"/>
              <a:t>and </a:t>
            </a:r>
            <a:r>
              <a:rPr lang="en-US" b="1" dirty="0"/>
              <a:t>expectations</a:t>
            </a:r>
            <a:r>
              <a:rPr lang="en-US" dirty="0"/>
              <a:t>, important </a:t>
            </a:r>
            <a:r>
              <a:rPr lang="en-US" b="1" dirty="0"/>
              <a:t>assumptions</a:t>
            </a:r>
            <a:r>
              <a:rPr lang="en-US" dirty="0"/>
              <a:t>, and </a:t>
            </a:r>
            <a:r>
              <a:rPr lang="en-US" b="1" dirty="0"/>
              <a:t>constraints</a:t>
            </a:r>
            <a:r>
              <a:rPr lang="en-US" dirty="0"/>
              <a:t>, and should refer to related documents, such as a communications management plan</a:t>
            </a:r>
          </a:p>
          <a:p>
            <a:pPr lvl="1"/>
            <a:r>
              <a:rPr lang="en-US" dirty="0"/>
              <a:t>A </a:t>
            </a:r>
            <a:r>
              <a:rPr lang="en-US" b="1" dirty="0"/>
              <a:t>roles </a:t>
            </a:r>
            <a:r>
              <a:rPr lang="en-US" dirty="0"/>
              <a:t>and </a:t>
            </a:r>
            <a:r>
              <a:rPr lang="en-US" b="1" dirty="0"/>
              <a:t>responsibilities matrix</a:t>
            </a:r>
          </a:p>
          <a:p>
            <a:pPr lvl="1"/>
            <a:r>
              <a:rPr lang="en-US" dirty="0"/>
              <a:t>A sign-off section for </a:t>
            </a:r>
            <a:r>
              <a:rPr lang="en-US" b="1" dirty="0"/>
              <a:t>signatures </a:t>
            </a:r>
            <a:r>
              <a:rPr lang="en-US" dirty="0"/>
              <a:t>of </a:t>
            </a:r>
            <a:r>
              <a:rPr lang="en-US" b="1" dirty="0"/>
              <a:t>key </a:t>
            </a:r>
            <a:r>
              <a:rPr lang="en-US" dirty="0"/>
              <a:t>project </a:t>
            </a:r>
            <a:r>
              <a:rPr lang="en-US" b="1" dirty="0"/>
              <a:t>stakeholders</a:t>
            </a:r>
          </a:p>
          <a:p>
            <a:pPr lvl="1"/>
            <a:r>
              <a:rPr lang="en-US" dirty="0"/>
              <a:t>A </a:t>
            </a:r>
            <a:r>
              <a:rPr lang="en-US" b="1" dirty="0"/>
              <a:t>comments section</a:t>
            </a:r>
            <a:r>
              <a:rPr lang="en-US" dirty="0"/>
              <a:t> in which stakeholders can provide important comments related to the project</a:t>
            </a:r>
          </a:p>
          <a:p>
            <a:r>
              <a:rPr lang="en-US" dirty="0">
                <a:hlinkClick r:id="rId2" action="ppaction://hlinkfile"/>
              </a:rPr>
              <a:t>Sample Project Charter</a:t>
            </a:r>
            <a:r>
              <a:rPr lang="en-US" dirty="0"/>
              <a:t> | </a:t>
            </a:r>
            <a:r>
              <a:rPr lang="en-US" dirty="0">
                <a:hlinkClick r:id="rId3" action="ppaction://hlinkfile"/>
              </a:rPr>
              <a:t>Single Page Project Charter</a:t>
            </a:r>
            <a:endParaRPr lang="en-IN" dirty="0"/>
          </a:p>
        </p:txBody>
      </p:sp>
    </p:spTree>
    <p:extLst>
      <p:ext uri="{BB962C8B-B14F-4D97-AF65-F5344CB8AC3E}">
        <p14:creationId xmlns:p14="http://schemas.microsoft.com/office/powerpoint/2010/main" val="410777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Developing a Project Management Plan</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- 5</a:t>
            </a:r>
          </a:p>
        </p:txBody>
      </p:sp>
    </p:spTree>
    <p:extLst>
      <p:ext uri="{BB962C8B-B14F-4D97-AF65-F5344CB8AC3E}">
        <p14:creationId xmlns:p14="http://schemas.microsoft.com/office/powerpoint/2010/main" val="151223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AEC3-2868-1C07-2A21-61F72E2981E6}"/>
              </a:ext>
            </a:extLst>
          </p:cNvPr>
          <p:cNvSpPr>
            <a:spLocks noGrp="1"/>
          </p:cNvSpPr>
          <p:nvPr>
            <p:ph type="title"/>
          </p:nvPr>
        </p:nvSpPr>
        <p:spPr/>
        <p:txBody>
          <a:bodyPr/>
          <a:lstStyle/>
          <a:p>
            <a:r>
              <a:rPr lang="en-IN" dirty="0"/>
              <a:t>Developing a Project Management Plan</a:t>
            </a:r>
          </a:p>
        </p:txBody>
      </p:sp>
      <p:sp>
        <p:nvSpPr>
          <p:cNvPr id="3" name="Content Placeholder 2">
            <a:extLst>
              <a:ext uri="{FF2B5EF4-FFF2-40B4-BE49-F238E27FC236}">
                <a16:creationId xmlns:a16="http://schemas.microsoft.com/office/drawing/2014/main" id="{4C64D451-A5FE-AB01-8909-DCA9310C0072}"/>
              </a:ext>
            </a:extLst>
          </p:cNvPr>
          <p:cNvSpPr>
            <a:spLocks noGrp="1"/>
          </p:cNvSpPr>
          <p:nvPr>
            <p:ph idx="1"/>
          </p:nvPr>
        </p:nvSpPr>
        <p:spPr/>
        <p:txBody>
          <a:bodyPr/>
          <a:lstStyle/>
          <a:p>
            <a:r>
              <a:rPr lang="en-US" dirty="0"/>
              <a:t>A </a:t>
            </a:r>
            <a:r>
              <a:rPr lang="en-US" b="1" dirty="0">
                <a:solidFill>
                  <a:schemeClr val="accent6"/>
                </a:solidFill>
              </a:rPr>
              <a:t>project management plan</a:t>
            </a:r>
            <a:r>
              <a:rPr lang="en-US" dirty="0"/>
              <a:t> is a document used to coordinate all project planning documents and help guide a project’s execution and control.</a:t>
            </a:r>
          </a:p>
          <a:p>
            <a:r>
              <a:rPr lang="en-US" dirty="0"/>
              <a:t>It documents </a:t>
            </a:r>
          </a:p>
          <a:p>
            <a:pPr lvl="1"/>
            <a:r>
              <a:rPr lang="en-US" b="1" dirty="0"/>
              <a:t>Project planning assumptions </a:t>
            </a:r>
            <a:r>
              <a:rPr lang="en-US" dirty="0"/>
              <a:t>and </a:t>
            </a:r>
            <a:r>
              <a:rPr lang="en-US" b="1" dirty="0"/>
              <a:t>decisions </a:t>
            </a:r>
            <a:r>
              <a:rPr lang="en-US" dirty="0"/>
              <a:t>regarding choices</a:t>
            </a:r>
          </a:p>
          <a:p>
            <a:pPr lvl="1"/>
            <a:r>
              <a:rPr lang="en-US" b="1" dirty="0"/>
              <a:t>Help communication</a:t>
            </a:r>
            <a:r>
              <a:rPr lang="en-US" dirty="0"/>
              <a:t> among stakeholders</a:t>
            </a:r>
          </a:p>
          <a:p>
            <a:pPr lvl="1"/>
            <a:r>
              <a:rPr lang="en-US" b="1" dirty="0"/>
              <a:t>Define</a:t>
            </a:r>
            <a:r>
              <a:rPr lang="en-US" dirty="0"/>
              <a:t> the </a:t>
            </a:r>
            <a:r>
              <a:rPr lang="en-US" b="1" dirty="0"/>
              <a:t>content</a:t>
            </a:r>
            <a:r>
              <a:rPr lang="en-US" dirty="0"/>
              <a:t>, </a:t>
            </a:r>
            <a:r>
              <a:rPr lang="en-US" b="1" dirty="0"/>
              <a:t>scope</a:t>
            </a:r>
            <a:r>
              <a:rPr lang="en-US" dirty="0"/>
              <a:t>, and </a:t>
            </a:r>
            <a:r>
              <a:rPr lang="en-US" b="1" dirty="0"/>
              <a:t>timing </a:t>
            </a:r>
            <a:r>
              <a:rPr lang="en-US" dirty="0"/>
              <a:t>of key management reviews</a:t>
            </a:r>
          </a:p>
          <a:p>
            <a:pPr lvl="1"/>
            <a:r>
              <a:rPr lang="en-US" b="1" dirty="0"/>
              <a:t>Provide a baseline </a:t>
            </a:r>
            <a:r>
              <a:rPr lang="en-US" dirty="0"/>
              <a:t>for progress measurement and project control</a:t>
            </a:r>
          </a:p>
          <a:p>
            <a:r>
              <a:rPr lang="en-US" dirty="0"/>
              <a:t>It should be </a:t>
            </a:r>
            <a:r>
              <a:rPr lang="en-US" b="1" dirty="0"/>
              <a:t>dynamic</a:t>
            </a:r>
            <a:r>
              <a:rPr lang="en-US" dirty="0"/>
              <a:t>, </a:t>
            </a:r>
            <a:r>
              <a:rPr lang="en-US" b="1" dirty="0"/>
              <a:t>flexible</a:t>
            </a:r>
            <a:r>
              <a:rPr lang="en-US" dirty="0"/>
              <a:t>, and </a:t>
            </a:r>
            <a:r>
              <a:rPr lang="en-US" b="1" dirty="0"/>
              <a:t>subject to change</a:t>
            </a:r>
            <a:r>
              <a:rPr lang="en-US" dirty="0"/>
              <a:t> when the environment or project changes.</a:t>
            </a:r>
          </a:p>
          <a:p>
            <a:r>
              <a:rPr lang="en-US" dirty="0"/>
              <a:t>It should greatly </a:t>
            </a:r>
            <a:r>
              <a:rPr lang="en-US" b="1" dirty="0"/>
              <a:t>assist</a:t>
            </a:r>
            <a:r>
              <a:rPr lang="en-US" dirty="0"/>
              <a:t> the </a:t>
            </a:r>
            <a:r>
              <a:rPr lang="en-US" b="1" dirty="0"/>
              <a:t>project manager</a:t>
            </a:r>
            <a:r>
              <a:rPr lang="en-US" dirty="0"/>
              <a:t> in </a:t>
            </a:r>
            <a:r>
              <a:rPr lang="en-US" b="1" dirty="0"/>
              <a:t>leading</a:t>
            </a:r>
            <a:r>
              <a:rPr lang="en-US" dirty="0"/>
              <a:t> the project team and </a:t>
            </a:r>
            <a:r>
              <a:rPr lang="en-US" b="1" dirty="0"/>
              <a:t>assessing</a:t>
            </a:r>
            <a:r>
              <a:rPr lang="en-US" dirty="0"/>
              <a:t> project status.</a:t>
            </a:r>
          </a:p>
          <a:p>
            <a:r>
              <a:rPr lang="en-US" dirty="0"/>
              <a:t>The </a:t>
            </a:r>
            <a:r>
              <a:rPr lang="en-US" b="1" dirty="0">
                <a:solidFill>
                  <a:schemeClr val="accent6"/>
                </a:solidFill>
              </a:rPr>
              <a:t>main inputs </a:t>
            </a:r>
            <a:r>
              <a:rPr lang="en-US" dirty="0"/>
              <a:t>for developing a project management plan include the </a:t>
            </a:r>
            <a:r>
              <a:rPr lang="en-US" b="1" dirty="0">
                <a:solidFill>
                  <a:schemeClr val="accent6"/>
                </a:solidFill>
              </a:rPr>
              <a:t>project charter</a:t>
            </a:r>
            <a:r>
              <a:rPr lang="en-US" dirty="0"/>
              <a:t>, </a:t>
            </a:r>
            <a:r>
              <a:rPr lang="en-US" b="1" dirty="0">
                <a:solidFill>
                  <a:schemeClr val="accent6"/>
                </a:solidFill>
              </a:rPr>
              <a:t>outputs from planning processes</a:t>
            </a:r>
            <a:r>
              <a:rPr lang="en-US" dirty="0"/>
              <a:t>, enterprise </a:t>
            </a:r>
            <a:r>
              <a:rPr lang="en-US" b="1" dirty="0">
                <a:solidFill>
                  <a:schemeClr val="accent6"/>
                </a:solidFill>
              </a:rPr>
              <a:t>environment factors</a:t>
            </a:r>
            <a:r>
              <a:rPr lang="en-US" dirty="0"/>
              <a:t>, and organizational </a:t>
            </a:r>
            <a:r>
              <a:rPr lang="en-US" b="1" dirty="0">
                <a:solidFill>
                  <a:schemeClr val="accent6"/>
                </a:solidFill>
              </a:rPr>
              <a:t>process assets</a:t>
            </a:r>
            <a:r>
              <a:rPr lang="en-US" dirty="0"/>
              <a:t>. </a:t>
            </a:r>
          </a:p>
          <a:p>
            <a:r>
              <a:rPr lang="en-US" dirty="0"/>
              <a:t>The main tool and technique is </a:t>
            </a:r>
            <a:r>
              <a:rPr lang="en-US" b="1" dirty="0"/>
              <a:t>expert judgment</a:t>
            </a:r>
            <a:r>
              <a:rPr lang="en-US" dirty="0"/>
              <a:t>, and the output is a project management plan.</a:t>
            </a:r>
            <a:endParaRPr lang="en-IN" dirty="0"/>
          </a:p>
        </p:txBody>
      </p:sp>
    </p:spTree>
    <p:extLst>
      <p:ext uri="{BB962C8B-B14F-4D97-AF65-F5344CB8AC3E}">
        <p14:creationId xmlns:p14="http://schemas.microsoft.com/office/powerpoint/2010/main" val="258187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845B-3D34-27A1-09AB-87573586401A}"/>
              </a:ext>
            </a:extLst>
          </p:cNvPr>
          <p:cNvSpPr>
            <a:spLocks noGrp="1"/>
          </p:cNvSpPr>
          <p:nvPr>
            <p:ph type="title"/>
          </p:nvPr>
        </p:nvSpPr>
        <p:spPr/>
        <p:txBody>
          <a:bodyPr/>
          <a:lstStyle/>
          <a:p>
            <a:r>
              <a:rPr lang="en-IN" dirty="0"/>
              <a:t>Project Management Plan Contents</a:t>
            </a:r>
          </a:p>
        </p:txBody>
      </p:sp>
      <p:sp>
        <p:nvSpPr>
          <p:cNvPr id="3" name="Content Placeholder 2">
            <a:extLst>
              <a:ext uri="{FF2B5EF4-FFF2-40B4-BE49-F238E27FC236}">
                <a16:creationId xmlns:a16="http://schemas.microsoft.com/office/drawing/2014/main" id="{9D6F88AB-4C9A-A0D1-FA57-B97965BB7A0F}"/>
              </a:ext>
            </a:extLst>
          </p:cNvPr>
          <p:cNvSpPr>
            <a:spLocks noGrp="1"/>
          </p:cNvSpPr>
          <p:nvPr>
            <p:ph idx="1"/>
          </p:nvPr>
        </p:nvSpPr>
        <p:spPr/>
        <p:txBody>
          <a:bodyPr/>
          <a:lstStyle/>
          <a:p>
            <a:r>
              <a:rPr lang="en-US" dirty="0"/>
              <a:t>A </a:t>
            </a:r>
            <a:r>
              <a:rPr lang="en-US" b="1" dirty="0"/>
              <a:t>project management plan </a:t>
            </a:r>
            <a:r>
              <a:rPr lang="en-US" dirty="0"/>
              <a:t>includes an </a:t>
            </a:r>
          </a:p>
          <a:p>
            <a:pPr lvl="1"/>
            <a:r>
              <a:rPr lang="en-US" dirty="0"/>
              <a:t>Introduction or overview of the project</a:t>
            </a:r>
          </a:p>
          <a:p>
            <a:pPr lvl="1"/>
            <a:r>
              <a:rPr lang="en-US" dirty="0"/>
              <a:t>A description of how the project is organized</a:t>
            </a:r>
          </a:p>
          <a:p>
            <a:pPr lvl="1"/>
            <a:r>
              <a:rPr lang="en-US" dirty="0"/>
              <a:t>The management and technical processes used on the project, and </a:t>
            </a:r>
          </a:p>
          <a:p>
            <a:pPr lvl="1"/>
            <a:r>
              <a:rPr lang="en-US" dirty="0"/>
              <a:t>Sections describing the work to be performed, the schedule, and the budget</a:t>
            </a:r>
          </a:p>
          <a:p>
            <a:r>
              <a:rPr lang="en-US" dirty="0"/>
              <a:t>A small project involving few people have a project management plan consisting of a project </a:t>
            </a:r>
            <a:r>
              <a:rPr lang="en-US" i="1" dirty="0"/>
              <a:t>charter</a:t>
            </a:r>
            <a:r>
              <a:rPr lang="en-US" dirty="0"/>
              <a:t>, </a:t>
            </a:r>
            <a:r>
              <a:rPr lang="en-US" i="1" dirty="0"/>
              <a:t>scope statement</a:t>
            </a:r>
            <a:r>
              <a:rPr lang="en-US" dirty="0"/>
              <a:t>, and </a:t>
            </a:r>
            <a:r>
              <a:rPr lang="en-US" i="1" dirty="0"/>
              <a:t>Gantt chart</a:t>
            </a:r>
            <a:r>
              <a:rPr lang="en-US" dirty="0"/>
              <a:t>.</a:t>
            </a:r>
          </a:p>
          <a:p>
            <a:r>
              <a:rPr lang="en-US" dirty="0"/>
              <a:t>A large project involving 100 people working over three years would have a </a:t>
            </a:r>
            <a:r>
              <a:rPr lang="en-US" i="1" dirty="0"/>
              <a:t>detailed project management plan</a:t>
            </a:r>
            <a:r>
              <a:rPr lang="en-US" dirty="0"/>
              <a:t>.</a:t>
            </a:r>
            <a:endParaRPr lang="en-IN" dirty="0"/>
          </a:p>
        </p:txBody>
      </p:sp>
    </p:spTree>
    <p:extLst>
      <p:ext uri="{BB962C8B-B14F-4D97-AF65-F5344CB8AC3E}">
        <p14:creationId xmlns:p14="http://schemas.microsoft.com/office/powerpoint/2010/main" val="253062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DB73-631C-6266-CCF4-21A08B949560}"/>
              </a:ext>
            </a:extLst>
          </p:cNvPr>
          <p:cNvSpPr>
            <a:spLocks noGrp="1"/>
          </p:cNvSpPr>
          <p:nvPr>
            <p:ph type="title"/>
          </p:nvPr>
        </p:nvSpPr>
        <p:spPr/>
        <p:txBody>
          <a:bodyPr/>
          <a:lstStyle/>
          <a:p>
            <a:r>
              <a:rPr lang="en-IN" dirty="0"/>
              <a:t>Overview of the Project</a:t>
            </a:r>
          </a:p>
        </p:txBody>
      </p:sp>
      <p:grpSp>
        <p:nvGrpSpPr>
          <p:cNvPr id="3" name="Group 2">
            <a:extLst>
              <a:ext uri="{FF2B5EF4-FFF2-40B4-BE49-F238E27FC236}">
                <a16:creationId xmlns:a16="http://schemas.microsoft.com/office/drawing/2014/main" id="{485AA084-CA41-27D7-38B2-B07937B43B85}"/>
              </a:ext>
            </a:extLst>
          </p:cNvPr>
          <p:cNvGrpSpPr/>
          <p:nvPr/>
        </p:nvGrpSpPr>
        <p:grpSpPr>
          <a:xfrm>
            <a:off x="274320" y="2375535"/>
            <a:ext cx="11795760" cy="2259330"/>
            <a:chOff x="274320" y="2375535"/>
            <a:chExt cx="11795760" cy="2259330"/>
          </a:xfrm>
        </p:grpSpPr>
        <p:sp>
          <p:nvSpPr>
            <p:cNvPr id="4" name="Rectangle: Rounded Corners 3">
              <a:extLst>
                <a:ext uri="{FF2B5EF4-FFF2-40B4-BE49-F238E27FC236}">
                  <a16:creationId xmlns:a16="http://schemas.microsoft.com/office/drawing/2014/main" id="{DBBC6592-B5CB-ECEF-CF46-9B347C3A16C1}"/>
                </a:ext>
              </a:extLst>
            </p:cNvPr>
            <p:cNvSpPr/>
            <p:nvPr/>
          </p:nvSpPr>
          <p:spPr>
            <a:xfrm>
              <a:off x="426720" y="2527935"/>
              <a:ext cx="11643360" cy="2106930"/>
            </a:xfrm>
            <a:prstGeom prst="roundRect">
              <a:avLst>
                <a:gd name="adj" fmla="val 50000"/>
              </a:avLst>
            </a:prstGeom>
            <a:solidFill>
              <a:srgbClr val="BEBE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E43640FF-6F38-15E8-4637-4A3EF6889755}"/>
                </a:ext>
              </a:extLst>
            </p:cNvPr>
            <p:cNvSpPr/>
            <p:nvPr/>
          </p:nvSpPr>
          <p:spPr>
            <a:xfrm>
              <a:off x="274320" y="2375535"/>
              <a:ext cx="11643360" cy="2106930"/>
            </a:xfrm>
            <a:prstGeom prst="roundRect">
              <a:avLst>
                <a:gd name="adj" fmla="val 50000"/>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 name="Group 5">
            <a:extLst>
              <a:ext uri="{FF2B5EF4-FFF2-40B4-BE49-F238E27FC236}">
                <a16:creationId xmlns:a16="http://schemas.microsoft.com/office/drawing/2014/main" id="{61E76D4B-41FC-3869-7445-6EF5301CAB57}"/>
              </a:ext>
            </a:extLst>
          </p:cNvPr>
          <p:cNvGrpSpPr/>
          <p:nvPr/>
        </p:nvGrpSpPr>
        <p:grpSpPr>
          <a:xfrm>
            <a:off x="663853" y="1524238"/>
            <a:ext cx="1423788" cy="2506742"/>
            <a:chOff x="663853" y="1524238"/>
            <a:chExt cx="1423788" cy="2506742"/>
          </a:xfrm>
        </p:grpSpPr>
        <p:grpSp>
          <p:nvGrpSpPr>
            <p:cNvPr id="7" name="Group 6">
              <a:extLst>
                <a:ext uri="{FF2B5EF4-FFF2-40B4-BE49-F238E27FC236}">
                  <a16:creationId xmlns:a16="http://schemas.microsoft.com/office/drawing/2014/main" id="{539A1033-AC79-DC81-A304-48EC228D29FA}"/>
                </a:ext>
              </a:extLst>
            </p:cNvPr>
            <p:cNvGrpSpPr/>
            <p:nvPr/>
          </p:nvGrpSpPr>
          <p:grpSpPr>
            <a:xfrm>
              <a:off x="728047" y="2104116"/>
              <a:ext cx="1295400" cy="1926864"/>
              <a:chOff x="728047" y="2104116"/>
              <a:chExt cx="1295400" cy="1926864"/>
            </a:xfrm>
          </p:grpSpPr>
          <p:grpSp>
            <p:nvGrpSpPr>
              <p:cNvPr id="10" name="Group 9">
                <a:extLst>
                  <a:ext uri="{FF2B5EF4-FFF2-40B4-BE49-F238E27FC236}">
                    <a16:creationId xmlns:a16="http://schemas.microsoft.com/office/drawing/2014/main" id="{CB3EB3C6-C55B-C21E-DFCC-CCC04243779C}"/>
                  </a:ext>
                </a:extLst>
              </p:cNvPr>
              <p:cNvGrpSpPr/>
              <p:nvPr/>
            </p:nvGrpSpPr>
            <p:grpSpPr>
              <a:xfrm>
                <a:off x="728047" y="2827020"/>
                <a:ext cx="1295400" cy="1203960"/>
                <a:chOff x="1005840" y="5135880"/>
                <a:chExt cx="1295400" cy="1203960"/>
              </a:xfrm>
            </p:grpSpPr>
            <p:sp>
              <p:nvSpPr>
                <p:cNvPr id="14" name="Oval 13">
                  <a:extLst>
                    <a:ext uri="{FF2B5EF4-FFF2-40B4-BE49-F238E27FC236}">
                      <a16:creationId xmlns:a16="http://schemas.microsoft.com/office/drawing/2014/main" id="{633D0F08-CEA1-07A8-17DA-4FA35A3CF190}"/>
                    </a:ext>
                  </a:extLst>
                </p:cNvPr>
                <p:cNvSpPr/>
                <p:nvPr/>
              </p:nvSpPr>
              <p:spPr>
                <a:xfrm>
                  <a:off x="1127760" y="5166360"/>
                  <a:ext cx="1173480" cy="1173480"/>
                </a:xfrm>
                <a:prstGeom prst="ellipse">
                  <a:avLst/>
                </a:prstGeom>
                <a:solidFill>
                  <a:srgbClr val="2A33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A00D3B5F-0F61-9004-F68A-A61BB6AE49A5}"/>
                    </a:ext>
                  </a:extLst>
                </p:cNvPr>
                <p:cNvSpPr/>
                <p:nvPr/>
              </p:nvSpPr>
              <p:spPr>
                <a:xfrm>
                  <a:off x="1005840" y="5135880"/>
                  <a:ext cx="1173480" cy="1173480"/>
                </a:xfrm>
                <a:prstGeom prst="ellipse">
                  <a:avLst/>
                </a:prstGeom>
                <a:solidFill>
                  <a:srgbClr val="6CD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1" name="Group 10">
                <a:extLst>
                  <a:ext uri="{FF2B5EF4-FFF2-40B4-BE49-F238E27FC236}">
                    <a16:creationId xmlns:a16="http://schemas.microsoft.com/office/drawing/2014/main" id="{CD25E3C4-4244-9C21-B79E-416C4072600E}"/>
                  </a:ext>
                </a:extLst>
              </p:cNvPr>
              <p:cNvGrpSpPr/>
              <p:nvPr/>
            </p:nvGrpSpPr>
            <p:grpSpPr>
              <a:xfrm>
                <a:off x="1296235" y="2104116"/>
                <a:ext cx="159024" cy="753384"/>
                <a:chOff x="1256442" y="2104116"/>
                <a:chExt cx="159024" cy="753384"/>
              </a:xfrm>
            </p:grpSpPr>
            <p:cxnSp>
              <p:nvCxnSpPr>
                <p:cNvPr id="12" name="Straight Connector 11">
                  <a:extLst>
                    <a:ext uri="{FF2B5EF4-FFF2-40B4-BE49-F238E27FC236}">
                      <a16:creationId xmlns:a16="http://schemas.microsoft.com/office/drawing/2014/main" id="{52FC0559-5F62-976F-1DDA-8E4D4B27A99B}"/>
                    </a:ext>
                  </a:extLst>
                </p:cNvPr>
                <p:cNvCxnSpPr/>
                <p:nvPr/>
              </p:nvCxnSpPr>
              <p:spPr>
                <a:xfrm>
                  <a:off x="1335954" y="2247900"/>
                  <a:ext cx="0" cy="609600"/>
                </a:xfrm>
                <a:prstGeom prst="line">
                  <a:avLst/>
                </a:prstGeom>
                <a:ln w="38100">
                  <a:solidFill>
                    <a:srgbClr val="6CD57D"/>
                  </a:solidFill>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6037910F-10CA-771F-2392-4E7C94FED406}"/>
                    </a:ext>
                  </a:extLst>
                </p:cNvPr>
                <p:cNvSpPr/>
                <p:nvPr/>
              </p:nvSpPr>
              <p:spPr>
                <a:xfrm>
                  <a:off x="1256442" y="2104116"/>
                  <a:ext cx="159024" cy="159024"/>
                </a:xfrm>
                <a:prstGeom prst="ellipse">
                  <a:avLst/>
                </a:prstGeom>
                <a:solidFill>
                  <a:srgbClr val="6CD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pic>
          <p:nvPicPr>
            <p:cNvPr id="8" name="Picture 7">
              <a:extLst>
                <a:ext uri="{FF2B5EF4-FFF2-40B4-BE49-F238E27FC236}">
                  <a16:creationId xmlns:a16="http://schemas.microsoft.com/office/drawing/2014/main" id="{294C9758-29E2-3E3F-FCA3-2D6B2357F55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26573" y="3101675"/>
              <a:ext cx="576825" cy="576825"/>
            </a:xfrm>
            <a:prstGeom prst="rect">
              <a:avLst/>
            </a:prstGeom>
          </p:spPr>
        </p:pic>
        <p:sp>
          <p:nvSpPr>
            <p:cNvPr id="9" name="TextBox 8">
              <a:extLst>
                <a:ext uri="{FF2B5EF4-FFF2-40B4-BE49-F238E27FC236}">
                  <a16:creationId xmlns:a16="http://schemas.microsoft.com/office/drawing/2014/main" id="{220CFD29-8466-D9A0-101E-D49FE26FF2CB}"/>
                </a:ext>
              </a:extLst>
            </p:cNvPr>
            <p:cNvSpPr txBox="1"/>
            <p:nvPr/>
          </p:nvSpPr>
          <p:spPr>
            <a:xfrm>
              <a:off x="663853" y="1524238"/>
              <a:ext cx="1423788" cy="369332"/>
            </a:xfrm>
            <a:prstGeom prst="rect">
              <a:avLst/>
            </a:prstGeom>
            <a:noFill/>
          </p:spPr>
          <p:txBody>
            <a:bodyPr wrap="none" rtlCol="0">
              <a:spAutoFit/>
            </a:bodyPr>
            <a:lstStyle/>
            <a:p>
              <a:r>
                <a:rPr lang="en-IN" b="1" i="1" dirty="0">
                  <a:solidFill>
                    <a:schemeClr val="bg1"/>
                  </a:solidFill>
                </a:rPr>
                <a:t>Project Name</a:t>
              </a:r>
            </a:p>
          </p:txBody>
        </p:sp>
      </p:grpSp>
      <p:grpSp>
        <p:nvGrpSpPr>
          <p:cNvPr id="16" name="Group 15">
            <a:extLst>
              <a:ext uri="{FF2B5EF4-FFF2-40B4-BE49-F238E27FC236}">
                <a16:creationId xmlns:a16="http://schemas.microsoft.com/office/drawing/2014/main" id="{CD3224B8-6297-F09B-6DA2-7159BF14E3FB}"/>
              </a:ext>
            </a:extLst>
          </p:cNvPr>
          <p:cNvGrpSpPr/>
          <p:nvPr/>
        </p:nvGrpSpPr>
        <p:grpSpPr>
          <a:xfrm>
            <a:off x="1759589" y="2852623"/>
            <a:ext cx="2286203" cy="3020638"/>
            <a:chOff x="1945497" y="2827020"/>
            <a:chExt cx="2286203" cy="3020638"/>
          </a:xfrm>
        </p:grpSpPr>
        <p:grpSp>
          <p:nvGrpSpPr>
            <p:cNvPr id="17" name="Group 16">
              <a:extLst>
                <a:ext uri="{FF2B5EF4-FFF2-40B4-BE49-F238E27FC236}">
                  <a16:creationId xmlns:a16="http://schemas.microsoft.com/office/drawing/2014/main" id="{0A19D863-2CBB-C6DE-CF4F-9B3103AE1A32}"/>
                </a:ext>
              </a:extLst>
            </p:cNvPr>
            <p:cNvGrpSpPr/>
            <p:nvPr/>
          </p:nvGrpSpPr>
          <p:grpSpPr>
            <a:xfrm>
              <a:off x="2440899" y="2827020"/>
              <a:ext cx="1295400" cy="2209800"/>
              <a:chOff x="2440899" y="2827020"/>
              <a:chExt cx="1295400" cy="2209800"/>
            </a:xfrm>
          </p:grpSpPr>
          <p:grpSp>
            <p:nvGrpSpPr>
              <p:cNvPr id="20" name="Group 19">
                <a:extLst>
                  <a:ext uri="{FF2B5EF4-FFF2-40B4-BE49-F238E27FC236}">
                    <a16:creationId xmlns:a16="http://schemas.microsoft.com/office/drawing/2014/main" id="{67CD3264-9CA4-9F65-0815-3C72CC7796F3}"/>
                  </a:ext>
                </a:extLst>
              </p:cNvPr>
              <p:cNvGrpSpPr/>
              <p:nvPr/>
            </p:nvGrpSpPr>
            <p:grpSpPr>
              <a:xfrm>
                <a:off x="2440899" y="2827020"/>
                <a:ext cx="1295400" cy="1203960"/>
                <a:chOff x="1005840" y="5135880"/>
                <a:chExt cx="1295400" cy="1203960"/>
              </a:xfrm>
            </p:grpSpPr>
            <p:sp>
              <p:nvSpPr>
                <p:cNvPr id="24" name="Oval 23">
                  <a:extLst>
                    <a:ext uri="{FF2B5EF4-FFF2-40B4-BE49-F238E27FC236}">
                      <a16:creationId xmlns:a16="http://schemas.microsoft.com/office/drawing/2014/main" id="{13D035A1-C19D-F5B0-FB99-08020231E010}"/>
                    </a:ext>
                  </a:extLst>
                </p:cNvPr>
                <p:cNvSpPr/>
                <p:nvPr/>
              </p:nvSpPr>
              <p:spPr>
                <a:xfrm>
                  <a:off x="1127760" y="5166360"/>
                  <a:ext cx="1173480" cy="1173480"/>
                </a:xfrm>
                <a:prstGeom prst="ellipse">
                  <a:avLst/>
                </a:prstGeom>
                <a:solidFill>
                  <a:srgbClr val="2A33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a16="http://schemas.microsoft.com/office/drawing/2014/main" id="{2C9D7763-93A7-67AF-B34B-51F70BC216CE}"/>
                    </a:ext>
                  </a:extLst>
                </p:cNvPr>
                <p:cNvSpPr/>
                <p:nvPr/>
              </p:nvSpPr>
              <p:spPr>
                <a:xfrm>
                  <a:off x="1005840" y="5135880"/>
                  <a:ext cx="1173480" cy="1173480"/>
                </a:xfrm>
                <a:prstGeom prst="ellipse">
                  <a:avLst/>
                </a:prstGeom>
                <a:solidFill>
                  <a:srgbClr val="FBD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1" name="Group 20">
                <a:extLst>
                  <a:ext uri="{FF2B5EF4-FFF2-40B4-BE49-F238E27FC236}">
                    <a16:creationId xmlns:a16="http://schemas.microsoft.com/office/drawing/2014/main" id="{F0B93CFE-0AD3-7CC8-1E17-652007AB4E6F}"/>
                  </a:ext>
                </a:extLst>
              </p:cNvPr>
              <p:cNvGrpSpPr/>
              <p:nvPr/>
            </p:nvGrpSpPr>
            <p:grpSpPr>
              <a:xfrm rot="10800000">
                <a:off x="3009088" y="3985260"/>
                <a:ext cx="159024" cy="1051560"/>
                <a:chOff x="1256442" y="1821180"/>
                <a:chExt cx="159024" cy="1051560"/>
              </a:xfrm>
              <a:solidFill>
                <a:srgbClr val="FBD85A"/>
              </a:solidFill>
            </p:grpSpPr>
            <p:cxnSp>
              <p:nvCxnSpPr>
                <p:cNvPr id="22" name="Straight Connector 21">
                  <a:extLst>
                    <a:ext uri="{FF2B5EF4-FFF2-40B4-BE49-F238E27FC236}">
                      <a16:creationId xmlns:a16="http://schemas.microsoft.com/office/drawing/2014/main" id="{5C16AE62-4B35-0ACC-400B-AD6E0B19B9E5}"/>
                    </a:ext>
                  </a:extLst>
                </p:cNvPr>
                <p:cNvCxnSpPr>
                  <a:cxnSpLocks/>
                </p:cNvCxnSpPr>
                <p:nvPr/>
              </p:nvCxnSpPr>
              <p:spPr>
                <a:xfrm rot="10800000" flipV="1">
                  <a:off x="1335954" y="1980204"/>
                  <a:ext cx="0" cy="892536"/>
                </a:xfrm>
                <a:prstGeom prst="line">
                  <a:avLst/>
                </a:prstGeom>
                <a:grpFill/>
                <a:ln w="38100">
                  <a:solidFill>
                    <a:srgbClr val="FBD85A"/>
                  </a:solidFill>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8CB1F9EE-19EF-1188-A51B-B60B740408E7}"/>
                    </a:ext>
                  </a:extLst>
                </p:cNvPr>
                <p:cNvSpPr/>
                <p:nvPr/>
              </p:nvSpPr>
              <p:spPr>
                <a:xfrm>
                  <a:off x="1256442" y="1821180"/>
                  <a:ext cx="159024" cy="1590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18" name="TextBox 17">
              <a:extLst>
                <a:ext uri="{FF2B5EF4-FFF2-40B4-BE49-F238E27FC236}">
                  <a16:creationId xmlns:a16="http://schemas.microsoft.com/office/drawing/2014/main" id="{A5507ABD-5666-243A-6B7A-ED35B33133B6}"/>
                </a:ext>
              </a:extLst>
            </p:cNvPr>
            <p:cNvSpPr txBox="1"/>
            <p:nvPr/>
          </p:nvSpPr>
          <p:spPr>
            <a:xfrm>
              <a:off x="1945497" y="5201327"/>
              <a:ext cx="2286203" cy="646331"/>
            </a:xfrm>
            <a:prstGeom prst="rect">
              <a:avLst/>
            </a:prstGeom>
            <a:noFill/>
          </p:spPr>
          <p:txBody>
            <a:bodyPr wrap="none" rtlCol="0">
              <a:spAutoFit/>
            </a:bodyPr>
            <a:lstStyle/>
            <a:p>
              <a:pPr algn="ctr"/>
              <a:r>
                <a:rPr lang="en-IN" b="1" i="1" dirty="0">
                  <a:solidFill>
                    <a:srgbClr val="2A3351"/>
                  </a:solidFill>
                </a:rPr>
                <a:t>Project Description and</a:t>
              </a:r>
            </a:p>
            <a:p>
              <a:pPr algn="ctr"/>
              <a:r>
                <a:rPr lang="en-IN" b="1" i="1" dirty="0">
                  <a:solidFill>
                    <a:srgbClr val="2A3351"/>
                  </a:solidFill>
                </a:rPr>
                <a:t>the need it addresses</a:t>
              </a:r>
            </a:p>
          </p:txBody>
        </p:sp>
        <p:pic>
          <p:nvPicPr>
            <p:cNvPr id="19" name="Picture 18">
              <a:extLst>
                <a:ext uri="{FF2B5EF4-FFF2-40B4-BE49-F238E27FC236}">
                  <a16:creationId xmlns:a16="http://schemas.microsoft.com/office/drawing/2014/main" id="{24025EC9-C3E1-4BE1-6C43-8206CB263918}"/>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2739226" y="3122468"/>
              <a:ext cx="576825" cy="576825"/>
            </a:xfrm>
            <a:prstGeom prst="rect">
              <a:avLst/>
            </a:prstGeom>
          </p:spPr>
        </p:pic>
      </p:grpSp>
      <p:grpSp>
        <p:nvGrpSpPr>
          <p:cNvPr id="26" name="Group 25">
            <a:extLst>
              <a:ext uri="{FF2B5EF4-FFF2-40B4-BE49-F238E27FC236}">
                <a16:creationId xmlns:a16="http://schemas.microsoft.com/office/drawing/2014/main" id="{B5D7D4A1-0B68-25B8-241E-582C337B1856}"/>
              </a:ext>
            </a:extLst>
          </p:cNvPr>
          <p:cNvGrpSpPr/>
          <p:nvPr/>
        </p:nvGrpSpPr>
        <p:grpSpPr>
          <a:xfrm>
            <a:off x="3713093" y="1519435"/>
            <a:ext cx="1492716" cy="2508230"/>
            <a:chOff x="4038874" y="1522750"/>
            <a:chExt cx="1492716" cy="2508230"/>
          </a:xfrm>
        </p:grpSpPr>
        <p:grpSp>
          <p:nvGrpSpPr>
            <p:cNvPr id="27" name="Group 26">
              <a:extLst>
                <a:ext uri="{FF2B5EF4-FFF2-40B4-BE49-F238E27FC236}">
                  <a16:creationId xmlns:a16="http://schemas.microsoft.com/office/drawing/2014/main" id="{4A6C6ABA-DBD9-64E5-EB05-F7C22518E9E2}"/>
                </a:ext>
              </a:extLst>
            </p:cNvPr>
            <p:cNvGrpSpPr/>
            <p:nvPr/>
          </p:nvGrpSpPr>
          <p:grpSpPr>
            <a:xfrm>
              <a:off x="4140481" y="2104116"/>
              <a:ext cx="1295400" cy="1926864"/>
              <a:chOff x="4140481" y="2104116"/>
              <a:chExt cx="1295400" cy="1926864"/>
            </a:xfrm>
          </p:grpSpPr>
          <p:grpSp>
            <p:nvGrpSpPr>
              <p:cNvPr id="30" name="Group 29">
                <a:extLst>
                  <a:ext uri="{FF2B5EF4-FFF2-40B4-BE49-F238E27FC236}">
                    <a16:creationId xmlns:a16="http://schemas.microsoft.com/office/drawing/2014/main" id="{698C0EEA-4FD2-2BB2-8DEE-3DE45EFFA588}"/>
                  </a:ext>
                </a:extLst>
              </p:cNvPr>
              <p:cNvGrpSpPr/>
              <p:nvPr/>
            </p:nvGrpSpPr>
            <p:grpSpPr>
              <a:xfrm>
                <a:off x="4140481" y="2827020"/>
                <a:ext cx="1295400" cy="1203960"/>
                <a:chOff x="1005840" y="5135880"/>
                <a:chExt cx="1295400" cy="1203960"/>
              </a:xfrm>
            </p:grpSpPr>
            <p:sp>
              <p:nvSpPr>
                <p:cNvPr id="34" name="Oval 33">
                  <a:extLst>
                    <a:ext uri="{FF2B5EF4-FFF2-40B4-BE49-F238E27FC236}">
                      <a16:creationId xmlns:a16="http://schemas.microsoft.com/office/drawing/2014/main" id="{0BED270E-318D-9A18-84EE-767DB28E62B1}"/>
                    </a:ext>
                  </a:extLst>
                </p:cNvPr>
                <p:cNvSpPr/>
                <p:nvPr/>
              </p:nvSpPr>
              <p:spPr>
                <a:xfrm>
                  <a:off x="1127760" y="5166360"/>
                  <a:ext cx="1173480" cy="1173480"/>
                </a:xfrm>
                <a:prstGeom prst="ellipse">
                  <a:avLst/>
                </a:prstGeom>
                <a:solidFill>
                  <a:srgbClr val="2A33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B4561DB0-46B5-C71B-5595-A3DE99BC55FB}"/>
                    </a:ext>
                  </a:extLst>
                </p:cNvPr>
                <p:cNvSpPr/>
                <p:nvPr/>
              </p:nvSpPr>
              <p:spPr>
                <a:xfrm>
                  <a:off x="1005840" y="5135880"/>
                  <a:ext cx="1173480" cy="1173480"/>
                </a:xfrm>
                <a:prstGeom prst="ellipse">
                  <a:avLst/>
                </a:prstGeom>
                <a:solidFill>
                  <a:srgbClr val="6CD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1" name="Group 30">
                <a:extLst>
                  <a:ext uri="{FF2B5EF4-FFF2-40B4-BE49-F238E27FC236}">
                    <a16:creationId xmlns:a16="http://schemas.microsoft.com/office/drawing/2014/main" id="{20AE5008-59A2-9E65-ABA2-00A3F4095852}"/>
                  </a:ext>
                </a:extLst>
              </p:cNvPr>
              <p:cNvGrpSpPr/>
              <p:nvPr/>
            </p:nvGrpSpPr>
            <p:grpSpPr>
              <a:xfrm>
                <a:off x="4708669" y="2104116"/>
                <a:ext cx="159024" cy="753384"/>
                <a:chOff x="1256442" y="2104116"/>
                <a:chExt cx="159024" cy="753384"/>
              </a:xfrm>
            </p:grpSpPr>
            <p:cxnSp>
              <p:nvCxnSpPr>
                <p:cNvPr id="32" name="Straight Connector 31">
                  <a:extLst>
                    <a:ext uri="{FF2B5EF4-FFF2-40B4-BE49-F238E27FC236}">
                      <a16:creationId xmlns:a16="http://schemas.microsoft.com/office/drawing/2014/main" id="{AF989609-6E5A-9370-7052-EE7945A70962}"/>
                    </a:ext>
                  </a:extLst>
                </p:cNvPr>
                <p:cNvCxnSpPr/>
                <p:nvPr/>
              </p:nvCxnSpPr>
              <p:spPr>
                <a:xfrm>
                  <a:off x="1335954" y="2247900"/>
                  <a:ext cx="0" cy="609600"/>
                </a:xfrm>
                <a:prstGeom prst="line">
                  <a:avLst/>
                </a:prstGeom>
                <a:ln w="38100">
                  <a:solidFill>
                    <a:srgbClr val="6CD57D"/>
                  </a:solidFill>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5392F715-4B86-E8E8-C43B-6933C94B046B}"/>
                    </a:ext>
                  </a:extLst>
                </p:cNvPr>
                <p:cNvSpPr/>
                <p:nvPr/>
              </p:nvSpPr>
              <p:spPr>
                <a:xfrm>
                  <a:off x="1256442" y="2104116"/>
                  <a:ext cx="159024" cy="159024"/>
                </a:xfrm>
                <a:prstGeom prst="ellipse">
                  <a:avLst/>
                </a:prstGeom>
                <a:solidFill>
                  <a:srgbClr val="6CD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pic>
          <p:nvPicPr>
            <p:cNvPr id="28" name="Picture 27">
              <a:extLst>
                <a:ext uri="{FF2B5EF4-FFF2-40B4-BE49-F238E27FC236}">
                  <a16:creationId xmlns:a16="http://schemas.microsoft.com/office/drawing/2014/main" id="{3C443D90-FE9A-21F6-FFF0-842CB4897203}"/>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4438808" y="3101675"/>
              <a:ext cx="576825" cy="576825"/>
            </a:xfrm>
            <a:prstGeom prst="rect">
              <a:avLst/>
            </a:prstGeom>
          </p:spPr>
        </p:pic>
        <p:sp>
          <p:nvSpPr>
            <p:cNvPr id="29" name="TextBox 28">
              <a:extLst>
                <a:ext uri="{FF2B5EF4-FFF2-40B4-BE49-F238E27FC236}">
                  <a16:creationId xmlns:a16="http://schemas.microsoft.com/office/drawing/2014/main" id="{4CD9B6EC-EADD-A712-6DFD-821312D295EB}"/>
                </a:ext>
              </a:extLst>
            </p:cNvPr>
            <p:cNvSpPr txBox="1"/>
            <p:nvPr/>
          </p:nvSpPr>
          <p:spPr>
            <a:xfrm>
              <a:off x="4038874" y="1522750"/>
              <a:ext cx="1492716" cy="369332"/>
            </a:xfrm>
            <a:prstGeom prst="rect">
              <a:avLst/>
            </a:prstGeom>
            <a:noFill/>
          </p:spPr>
          <p:txBody>
            <a:bodyPr wrap="none" rtlCol="0">
              <a:spAutoFit/>
            </a:bodyPr>
            <a:lstStyle/>
            <a:p>
              <a:pPr algn="ctr"/>
              <a:r>
                <a:rPr lang="en-IN" b="1" i="1" dirty="0">
                  <a:solidFill>
                    <a:schemeClr val="bg1"/>
                  </a:solidFill>
                </a:rPr>
                <a:t>Sponsor Name</a:t>
              </a:r>
            </a:p>
          </p:txBody>
        </p:sp>
      </p:grpSp>
      <p:grpSp>
        <p:nvGrpSpPr>
          <p:cNvPr id="36" name="Group 35">
            <a:extLst>
              <a:ext uri="{FF2B5EF4-FFF2-40B4-BE49-F238E27FC236}">
                <a16:creationId xmlns:a16="http://schemas.microsoft.com/office/drawing/2014/main" id="{7ACC537B-F446-D74B-751A-18FD47F8E362}"/>
              </a:ext>
            </a:extLst>
          </p:cNvPr>
          <p:cNvGrpSpPr/>
          <p:nvPr/>
        </p:nvGrpSpPr>
        <p:grpSpPr>
          <a:xfrm>
            <a:off x="6692229" y="1621119"/>
            <a:ext cx="1991251" cy="2463007"/>
            <a:chOff x="7204989" y="1567973"/>
            <a:chExt cx="1991251" cy="2463007"/>
          </a:xfrm>
        </p:grpSpPr>
        <p:grpSp>
          <p:nvGrpSpPr>
            <p:cNvPr id="37" name="Group 36">
              <a:extLst>
                <a:ext uri="{FF2B5EF4-FFF2-40B4-BE49-F238E27FC236}">
                  <a16:creationId xmlns:a16="http://schemas.microsoft.com/office/drawing/2014/main" id="{45D9BBB7-40D2-AC2C-6F7A-A1A7951B67C7}"/>
                </a:ext>
              </a:extLst>
            </p:cNvPr>
            <p:cNvGrpSpPr/>
            <p:nvPr/>
          </p:nvGrpSpPr>
          <p:grpSpPr>
            <a:xfrm>
              <a:off x="7552915" y="2104116"/>
              <a:ext cx="1295400" cy="1926864"/>
              <a:chOff x="7552915" y="2104116"/>
              <a:chExt cx="1295400" cy="1926864"/>
            </a:xfrm>
          </p:grpSpPr>
          <p:grpSp>
            <p:nvGrpSpPr>
              <p:cNvPr id="40" name="Group 39">
                <a:extLst>
                  <a:ext uri="{FF2B5EF4-FFF2-40B4-BE49-F238E27FC236}">
                    <a16:creationId xmlns:a16="http://schemas.microsoft.com/office/drawing/2014/main" id="{3834B0E3-6EC8-321B-82D1-0B93AD50BCF2}"/>
                  </a:ext>
                </a:extLst>
              </p:cNvPr>
              <p:cNvGrpSpPr/>
              <p:nvPr/>
            </p:nvGrpSpPr>
            <p:grpSpPr>
              <a:xfrm>
                <a:off x="7552915" y="2827020"/>
                <a:ext cx="1295400" cy="1203960"/>
                <a:chOff x="1005840" y="5135880"/>
                <a:chExt cx="1295400" cy="1203960"/>
              </a:xfrm>
            </p:grpSpPr>
            <p:sp>
              <p:nvSpPr>
                <p:cNvPr id="44" name="Oval 43">
                  <a:extLst>
                    <a:ext uri="{FF2B5EF4-FFF2-40B4-BE49-F238E27FC236}">
                      <a16:creationId xmlns:a16="http://schemas.microsoft.com/office/drawing/2014/main" id="{36C99907-6E9A-6DA4-5229-43DEF14103AC}"/>
                    </a:ext>
                  </a:extLst>
                </p:cNvPr>
                <p:cNvSpPr/>
                <p:nvPr/>
              </p:nvSpPr>
              <p:spPr>
                <a:xfrm>
                  <a:off x="1127760" y="5166360"/>
                  <a:ext cx="1173480" cy="1173480"/>
                </a:xfrm>
                <a:prstGeom prst="ellipse">
                  <a:avLst/>
                </a:prstGeom>
                <a:solidFill>
                  <a:srgbClr val="2A33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Oval 44">
                  <a:extLst>
                    <a:ext uri="{FF2B5EF4-FFF2-40B4-BE49-F238E27FC236}">
                      <a16:creationId xmlns:a16="http://schemas.microsoft.com/office/drawing/2014/main" id="{1F8BF708-DF85-8E17-8F04-82564865AB6C}"/>
                    </a:ext>
                  </a:extLst>
                </p:cNvPr>
                <p:cNvSpPr/>
                <p:nvPr/>
              </p:nvSpPr>
              <p:spPr>
                <a:xfrm>
                  <a:off x="1005840" y="5135880"/>
                  <a:ext cx="1173480" cy="1173480"/>
                </a:xfrm>
                <a:prstGeom prst="ellipse">
                  <a:avLst/>
                </a:prstGeom>
                <a:solidFill>
                  <a:srgbClr val="6CD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1" name="Group 40">
                <a:extLst>
                  <a:ext uri="{FF2B5EF4-FFF2-40B4-BE49-F238E27FC236}">
                    <a16:creationId xmlns:a16="http://schemas.microsoft.com/office/drawing/2014/main" id="{AE320735-3002-52F1-3AAE-3341D795DFA1}"/>
                  </a:ext>
                </a:extLst>
              </p:cNvPr>
              <p:cNvGrpSpPr/>
              <p:nvPr/>
            </p:nvGrpSpPr>
            <p:grpSpPr>
              <a:xfrm>
                <a:off x="8121103" y="2104116"/>
                <a:ext cx="159024" cy="753384"/>
                <a:chOff x="1256442" y="2104116"/>
                <a:chExt cx="159024" cy="753384"/>
              </a:xfrm>
            </p:grpSpPr>
            <p:cxnSp>
              <p:nvCxnSpPr>
                <p:cNvPr id="42" name="Straight Connector 41">
                  <a:extLst>
                    <a:ext uri="{FF2B5EF4-FFF2-40B4-BE49-F238E27FC236}">
                      <a16:creationId xmlns:a16="http://schemas.microsoft.com/office/drawing/2014/main" id="{90117036-0B8E-3F3E-A21F-6048262E462E}"/>
                    </a:ext>
                  </a:extLst>
                </p:cNvPr>
                <p:cNvCxnSpPr/>
                <p:nvPr/>
              </p:nvCxnSpPr>
              <p:spPr>
                <a:xfrm>
                  <a:off x="1335954" y="2247900"/>
                  <a:ext cx="0" cy="609600"/>
                </a:xfrm>
                <a:prstGeom prst="line">
                  <a:avLst/>
                </a:prstGeom>
                <a:ln w="38100">
                  <a:solidFill>
                    <a:srgbClr val="6CD57D"/>
                  </a:solidFill>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CD20F8E0-9EE6-920E-EB62-BB5369531F79}"/>
                    </a:ext>
                  </a:extLst>
                </p:cNvPr>
                <p:cNvSpPr/>
                <p:nvPr/>
              </p:nvSpPr>
              <p:spPr>
                <a:xfrm>
                  <a:off x="1256442" y="2104116"/>
                  <a:ext cx="159024" cy="159024"/>
                </a:xfrm>
                <a:prstGeom prst="ellipse">
                  <a:avLst/>
                </a:prstGeom>
                <a:solidFill>
                  <a:srgbClr val="6CD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pic>
          <p:nvPicPr>
            <p:cNvPr id="38" name="Picture 37">
              <a:extLst>
                <a:ext uri="{FF2B5EF4-FFF2-40B4-BE49-F238E27FC236}">
                  <a16:creationId xmlns:a16="http://schemas.microsoft.com/office/drawing/2014/main" id="{DD488A75-47B5-8242-C71A-A4E34EB46DC3}"/>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7851242" y="3122465"/>
              <a:ext cx="576825" cy="576825"/>
            </a:xfrm>
            <a:prstGeom prst="rect">
              <a:avLst/>
            </a:prstGeom>
          </p:spPr>
        </p:pic>
        <p:sp>
          <p:nvSpPr>
            <p:cNvPr id="39" name="TextBox 38">
              <a:extLst>
                <a:ext uri="{FF2B5EF4-FFF2-40B4-BE49-F238E27FC236}">
                  <a16:creationId xmlns:a16="http://schemas.microsoft.com/office/drawing/2014/main" id="{7D20042B-746B-5BF4-1092-703DDC5CF9FA}"/>
                </a:ext>
              </a:extLst>
            </p:cNvPr>
            <p:cNvSpPr txBox="1"/>
            <p:nvPr/>
          </p:nvSpPr>
          <p:spPr>
            <a:xfrm>
              <a:off x="7204989" y="1567973"/>
              <a:ext cx="1991251" cy="369332"/>
            </a:xfrm>
            <a:prstGeom prst="rect">
              <a:avLst/>
            </a:prstGeom>
            <a:noFill/>
          </p:spPr>
          <p:txBody>
            <a:bodyPr wrap="none" rtlCol="0">
              <a:spAutoFit/>
            </a:bodyPr>
            <a:lstStyle/>
            <a:p>
              <a:pPr algn="ctr"/>
              <a:r>
                <a:rPr lang="en-IN" b="1" i="1" dirty="0">
                  <a:solidFill>
                    <a:schemeClr val="bg1"/>
                  </a:solidFill>
                </a:rPr>
                <a:t>Project Deliverables</a:t>
              </a:r>
            </a:p>
          </p:txBody>
        </p:sp>
      </p:grpSp>
      <p:grpSp>
        <p:nvGrpSpPr>
          <p:cNvPr id="46" name="Group 45">
            <a:extLst>
              <a:ext uri="{FF2B5EF4-FFF2-40B4-BE49-F238E27FC236}">
                <a16:creationId xmlns:a16="http://schemas.microsoft.com/office/drawing/2014/main" id="{240DAD14-8D84-94BE-46EE-19E52AEF4A95}"/>
              </a:ext>
            </a:extLst>
          </p:cNvPr>
          <p:cNvGrpSpPr/>
          <p:nvPr/>
        </p:nvGrpSpPr>
        <p:grpSpPr>
          <a:xfrm>
            <a:off x="5028977" y="2852623"/>
            <a:ext cx="2100255" cy="3020637"/>
            <a:chOff x="5450908" y="2827020"/>
            <a:chExt cx="2100255" cy="3020637"/>
          </a:xfrm>
        </p:grpSpPr>
        <p:grpSp>
          <p:nvGrpSpPr>
            <p:cNvPr id="47" name="Group 46">
              <a:extLst>
                <a:ext uri="{FF2B5EF4-FFF2-40B4-BE49-F238E27FC236}">
                  <a16:creationId xmlns:a16="http://schemas.microsoft.com/office/drawing/2014/main" id="{8DC57DCA-7A19-A58D-0F94-B7E2D604D741}"/>
                </a:ext>
              </a:extLst>
            </p:cNvPr>
            <p:cNvGrpSpPr/>
            <p:nvPr/>
          </p:nvGrpSpPr>
          <p:grpSpPr>
            <a:xfrm>
              <a:off x="5853333" y="2827020"/>
              <a:ext cx="1295400" cy="2209800"/>
              <a:chOff x="5853333" y="2827020"/>
              <a:chExt cx="1295400" cy="2209800"/>
            </a:xfrm>
          </p:grpSpPr>
          <p:grpSp>
            <p:nvGrpSpPr>
              <p:cNvPr id="50" name="Group 49">
                <a:extLst>
                  <a:ext uri="{FF2B5EF4-FFF2-40B4-BE49-F238E27FC236}">
                    <a16:creationId xmlns:a16="http://schemas.microsoft.com/office/drawing/2014/main" id="{C310251E-8944-9977-E5F0-2524F13D7D1B}"/>
                  </a:ext>
                </a:extLst>
              </p:cNvPr>
              <p:cNvGrpSpPr/>
              <p:nvPr/>
            </p:nvGrpSpPr>
            <p:grpSpPr>
              <a:xfrm>
                <a:off x="5853333" y="2827020"/>
                <a:ext cx="1295400" cy="1203960"/>
                <a:chOff x="1005840" y="5135880"/>
                <a:chExt cx="1295400" cy="1203960"/>
              </a:xfrm>
            </p:grpSpPr>
            <p:sp>
              <p:nvSpPr>
                <p:cNvPr id="54" name="Oval 53">
                  <a:extLst>
                    <a:ext uri="{FF2B5EF4-FFF2-40B4-BE49-F238E27FC236}">
                      <a16:creationId xmlns:a16="http://schemas.microsoft.com/office/drawing/2014/main" id="{C533C69E-383F-9FCA-DF3D-4C5CD6E59778}"/>
                    </a:ext>
                  </a:extLst>
                </p:cNvPr>
                <p:cNvSpPr/>
                <p:nvPr/>
              </p:nvSpPr>
              <p:spPr>
                <a:xfrm>
                  <a:off x="1127760" y="5166360"/>
                  <a:ext cx="1173480" cy="1173480"/>
                </a:xfrm>
                <a:prstGeom prst="ellipse">
                  <a:avLst/>
                </a:prstGeom>
                <a:solidFill>
                  <a:srgbClr val="2A33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Oval 54">
                  <a:extLst>
                    <a:ext uri="{FF2B5EF4-FFF2-40B4-BE49-F238E27FC236}">
                      <a16:creationId xmlns:a16="http://schemas.microsoft.com/office/drawing/2014/main" id="{1B32FFE6-85A4-2990-79EB-595A12FE539F}"/>
                    </a:ext>
                  </a:extLst>
                </p:cNvPr>
                <p:cNvSpPr/>
                <p:nvPr/>
              </p:nvSpPr>
              <p:spPr>
                <a:xfrm>
                  <a:off x="1005840" y="5135880"/>
                  <a:ext cx="1173480" cy="1173480"/>
                </a:xfrm>
                <a:prstGeom prst="ellipse">
                  <a:avLst/>
                </a:prstGeom>
                <a:solidFill>
                  <a:srgbClr val="FBD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1" name="Group 50">
                <a:extLst>
                  <a:ext uri="{FF2B5EF4-FFF2-40B4-BE49-F238E27FC236}">
                    <a16:creationId xmlns:a16="http://schemas.microsoft.com/office/drawing/2014/main" id="{2D111522-A369-8EB1-98C7-452BB46D5430}"/>
                  </a:ext>
                </a:extLst>
              </p:cNvPr>
              <p:cNvGrpSpPr/>
              <p:nvPr/>
            </p:nvGrpSpPr>
            <p:grpSpPr>
              <a:xfrm rot="10800000">
                <a:off x="6421522" y="3985260"/>
                <a:ext cx="159024" cy="1051560"/>
                <a:chOff x="1256442" y="1821180"/>
                <a:chExt cx="159024" cy="1051560"/>
              </a:xfrm>
              <a:solidFill>
                <a:srgbClr val="FBD85A"/>
              </a:solidFill>
            </p:grpSpPr>
            <p:cxnSp>
              <p:nvCxnSpPr>
                <p:cNvPr id="52" name="Straight Connector 51">
                  <a:extLst>
                    <a:ext uri="{FF2B5EF4-FFF2-40B4-BE49-F238E27FC236}">
                      <a16:creationId xmlns:a16="http://schemas.microsoft.com/office/drawing/2014/main" id="{154DAEA9-D8A3-0150-5C09-908E82E79586}"/>
                    </a:ext>
                  </a:extLst>
                </p:cNvPr>
                <p:cNvCxnSpPr>
                  <a:cxnSpLocks/>
                </p:cNvCxnSpPr>
                <p:nvPr/>
              </p:nvCxnSpPr>
              <p:spPr>
                <a:xfrm rot="10800000" flipV="1">
                  <a:off x="1335954" y="1980204"/>
                  <a:ext cx="0" cy="892536"/>
                </a:xfrm>
                <a:prstGeom prst="line">
                  <a:avLst/>
                </a:prstGeom>
                <a:grpFill/>
                <a:ln w="38100">
                  <a:solidFill>
                    <a:srgbClr val="FBD85A"/>
                  </a:solidFill>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1840E559-D59B-9A56-FF3E-42A856D21CB5}"/>
                    </a:ext>
                  </a:extLst>
                </p:cNvPr>
                <p:cNvSpPr/>
                <p:nvPr/>
              </p:nvSpPr>
              <p:spPr>
                <a:xfrm>
                  <a:off x="1256442" y="1821180"/>
                  <a:ext cx="159024" cy="1590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pic>
          <p:nvPicPr>
            <p:cNvPr id="48" name="Picture 47">
              <a:extLst>
                <a:ext uri="{FF2B5EF4-FFF2-40B4-BE49-F238E27FC236}">
                  <a16:creationId xmlns:a16="http://schemas.microsoft.com/office/drawing/2014/main" id="{C869046F-E9DE-4328-A817-3A9F2A7E1A3F}"/>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6151660" y="3117598"/>
              <a:ext cx="576825" cy="576825"/>
            </a:xfrm>
            <a:prstGeom prst="rect">
              <a:avLst/>
            </a:prstGeom>
          </p:spPr>
        </p:pic>
        <p:sp>
          <p:nvSpPr>
            <p:cNvPr id="49" name="TextBox 48">
              <a:extLst>
                <a:ext uri="{FF2B5EF4-FFF2-40B4-BE49-F238E27FC236}">
                  <a16:creationId xmlns:a16="http://schemas.microsoft.com/office/drawing/2014/main" id="{10BD214B-81A9-01D8-9F36-88A22834FC17}"/>
                </a:ext>
              </a:extLst>
            </p:cNvPr>
            <p:cNvSpPr txBox="1"/>
            <p:nvPr/>
          </p:nvSpPr>
          <p:spPr>
            <a:xfrm>
              <a:off x="5450908" y="5201326"/>
              <a:ext cx="2100255" cy="646331"/>
            </a:xfrm>
            <a:prstGeom prst="rect">
              <a:avLst/>
            </a:prstGeom>
            <a:noFill/>
          </p:spPr>
          <p:txBody>
            <a:bodyPr wrap="none" rtlCol="0">
              <a:spAutoFit/>
            </a:bodyPr>
            <a:lstStyle/>
            <a:p>
              <a:pPr algn="ctr"/>
              <a:r>
                <a:rPr lang="en-IN" b="1" i="1" dirty="0">
                  <a:solidFill>
                    <a:srgbClr val="2A3351"/>
                  </a:solidFill>
                </a:rPr>
                <a:t>Project Manager and </a:t>
              </a:r>
            </a:p>
            <a:p>
              <a:pPr algn="ctr"/>
              <a:r>
                <a:rPr lang="en-IN" b="1" i="1" dirty="0">
                  <a:solidFill>
                    <a:srgbClr val="2A3351"/>
                  </a:solidFill>
                </a:rPr>
                <a:t>Key Team Members</a:t>
              </a:r>
            </a:p>
          </p:txBody>
        </p:sp>
      </p:grpSp>
      <p:grpSp>
        <p:nvGrpSpPr>
          <p:cNvPr id="56" name="Group 55">
            <a:extLst>
              <a:ext uri="{FF2B5EF4-FFF2-40B4-BE49-F238E27FC236}">
                <a16:creationId xmlns:a16="http://schemas.microsoft.com/office/drawing/2014/main" id="{772688A6-B688-9ADA-E75D-DA6584900352}"/>
              </a:ext>
            </a:extLst>
          </p:cNvPr>
          <p:cNvGrpSpPr/>
          <p:nvPr/>
        </p:nvGrpSpPr>
        <p:grpSpPr>
          <a:xfrm>
            <a:off x="8293505" y="2856385"/>
            <a:ext cx="1996059" cy="2744972"/>
            <a:chOff x="8915442" y="2827020"/>
            <a:chExt cx="1996059" cy="2744972"/>
          </a:xfrm>
        </p:grpSpPr>
        <p:grpSp>
          <p:nvGrpSpPr>
            <p:cNvPr id="57" name="Group 56">
              <a:extLst>
                <a:ext uri="{FF2B5EF4-FFF2-40B4-BE49-F238E27FC236}">
                  <a16:creationId xmlns:a16="http://schemas.microsoft.com/office/drawing/2014/main" id="{9B0292D1-F5F7-F1BC-C6B8-2C46FE854E32}"/>
                </a:ext>
              </a:extLst>
            </p:cNvPr>
            <p:cNvGrpSpPr/>
            <p:nvPr/>
          </p:nvGrpSpPr>
          <p:grpSpPr>
            <a:xfrm>
              <a:off x="9265767" y="2827020"/>
              <a:ext cx="1295400" cy="2209800"/>
              <a:chOff x="9265767" y="2827020"/>
              <a:chExt cx="1295400" cy="2209800"/>
            </a:xfrm>
          </p:grpSpPr>
          <p:grpSp>
            <p:nvGrpSpPr>
              <p:cNvPr id="60" name="Group 59">
                <a:extLst>
                  <a:ext uri="{FF2B5EF4-FFF2-40B4-BE49-F238E27FC236}">
                    <a16:creationId xmlns:a16="http://schemas.microsoft.com/office/drawing/2014/main" id="{AAEA4593-E006-1D38-5030-4E97B5651BE2}"/>
                  </a:ext>
                </a:extLst>
              </p:cNvPr>
              <p:cNvGrpSpPr/>
              <p:nvPr/>
            </p:nvGrpSpPr>
            <p:grpSpPr>
              <a:xfrm>
                <a:off x="9265767" y="2827020"/>
                <a:ext cx="1295400" cy="1203960"/>
                <a:chOff x="1005840" y="5135880"/>
                <a:chExt cx="1295400" cy="1203960"/>
              </a:xfrm>
            </p:grpSpPr>
            <p:sp>
              <p:nvSpPr>
                <p:cNvPr id="64" name="Oval 63">
                  <a:extLst>
                    <a:ext uri="{FF2B5EF4-FFF2-40B4-BE49-F238E27FC236}">
                      <a16:creationId xmlns:a16="http://schemas.microsoft.com/office/drawing/2014/main" id="{53A4DB4D-BF30-D787-7A3F-83F74DCCB8F8}"/>
                    </a:ext>
                  </a:extLst>
                </p:cNvPr>
                <p:cNvSpPr/>
                <p:nvPr/>
              </p:nvSpPr>
              <p:spPr>
                <a:xfrm>
                  <a:off x="1127760" y="5166360"/>
                  <a:ext cx="1173480" cy="1173480"/>
                </a:xfrm>
                <a:prstGeom prst="ellipse">
                  <a:avLst/>
                </a:prstGeom>
                <a:solidFill>
                  <a:srgbClr val="2A33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Oval 64">
                  <a:extLst>
                    <a:ext uri="{FF2B5EF4-FFF2-40B4-BE49-F238E27FC236}">
                      <a16:creationId xmlns:a16="http://schemas.microsoft.com/office/drawing/2014/main" id="{102B2FA2-E837-F0AA-B8D0-DAFB0099ADE8}"/>
                    </a:ext>
                  </a:extLst>
                </p:cNvPr>
                <p:cNvSpPr/>
                <p:nvPr/>
              </p:nvSpPr>
              <p:spPr>
                <a:xfrm>
                  <a:off x="1005840" y="5135880"/>
                  <a:ext cx="1173480" cy="1173480"/>
                </a:xfrm>
                <a:prstGeom prst="ellipse">
                  <a:avLst/>
                </a:prstGeom>
                <a:solidFill>
                  <a:srgbClr val="FBD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1" name="Group 60">
                <a:extLst>
                  <a:ext uri="{FF2B5EF4-FFF2-40B4-BE49-F238E27FC236}">
                    <a16:creationId xmlns:a16="http://schemas.microsoft.com/office/drawing/2014/main" id="{4CDD3EF9-961E-394A-23FE-BBBA710D66E2}"/>
                  </a:ext>
                </a:extLst>
              </p:cNvPr>
              <p:cNvGrpSpPr/>
              <p:nvPr/>
            </p:nvGrpSpPr>
            <p:grpSpPr>
              <a:xfrm rot="10800000">
                <a:off x="9833956" y="3985260"/>
                <a:ext cx="159024" cy="1051560"/>
                <a:chOff x="1256442" y="1821180"/>
                <a:chExt cx="159024" cy="1051560"/>
              </a:xfrm>
              <a:solidFill>
                <a:srgbClr val="FBD85A"/>
              </a:solidFill>
            </p:grpSpPr>
            <p:cxnSp>
              <p:nvCxnSpPr>
                <p:cNvPr id="62" name="Straight Connector 61">
                  <a:extLst>
                    <a:ext uri="{FF2B5EF4-FFF2-40B4-BE49-F238E27FC236}">
                      <a16:creationId xmlns:a16="http://schemas.microsoft.com/office/drawing/2014/main" id="{BA6C2556-9A26-DD0D-2F9A-4F2BDDB49F35}"/>
                    </a:ext>
                  </a:extLst>
                </p:cNvPr>
                <p:cNvCxnSpPr>
                  <a:cxnSpLocks/>
                  <a:stCxn id="63" idx="4"/>
                </p:cNvCxnSpPr>
                <p:nvPr/>
              </p:nvCxnSpPr>
              <p:spPr>
                <a:xfrm rot="10800000" flipV="1">
                  <a:off x="1335954" y="1980204"/>
                  <a:ext cx="0" cy="892536"/>
                </a:xfrm>
                <a:prstGeom prst="line">
                  <a:avLst/>
                </a:prstGeom>
                <a:grpFill/>
                <a:ln w="38100">
                  <a:solidFill>
                    <a:srgbClr val="FBD85A"/>
                  </a:solidFill>
                </a:ln>
              </p:spPr>
              <p:style>
                <a:lnRef idx="1">
                  <a:schemeClr val="dk1"/>
                </a:lnRef>
                <a:fillRef idx="0">
                  <a:schemeClr val="dk1"/>
                </a:fillRef>
                <a:effectRef idx="0">
                  <a:schemeClr val="dk1"/>
                </a:effectRef>
                <a:fontRef idx="minor">
                  <a:schemeClr val="tx1"/>
                </a:fontRef>
              </p:style>
            </p:cxnSp>
            <p:sp>
              <p:nvSpPr>
                <p:cNvPr id="63" name="Oval 62">
                  <a:extLst>
                    <a:ext uri="{FF2B5EF4-FFF2-40B4-BE49-F238E27FC236}">
                      <a16:creationId xmlns:a16="http://schemas.microsoft.com/office/drawing/2014/main" id="{AB2FC795-C462-D81B-447E-203EB69D55CD}"/>
                    </a:ext>
                  </a:extLst>
                </p:cNvPr>
                <p:cNvSpPr/>
                <p:nvPr/>
              </p:nvSpPr>
              <p:spPr>
                <a:xfrm>
                  <a:off x="1256442" y="1821180"/>
                  <a:ext cx="159024" cy="1590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pic>
          <p:nvPicPr>
            <p:cNvPr id="58" name="Picture 57">
              <a:extLst>
                <a:ext uri="{FF2B5EF4-FFF2-40B4-BE49-F238E27FC236}">
                  <a16:creationId xmlns:a16="http://schemas.microsoft.com/office/drawing/2014/main" id="{D44B097F-5B02-15D9-9C96-8D1705108822}"/>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9564094" y="3122464"/>
              <a:ext cx="576825" cy="576825"/>
            </a:xfrm>
            <a:prstGeom prst="rect">
              <a:avLst/>
            </a:prstGeom>
          </p:spPr>
        </p:pic>
        <p:sp>
          <p:nvSpPr>
            <p:cNvPr id="59" name="TextBox 58">
              <a:extLst>
                <a:ext uri="{FF2B5EF4-FFF2-40B4-BE49-F238E27FC236}">
                  <a16:creationId xmlns:a16="http://schemas.microsoft.com/office/drawing/2014/main" id="{1440840C-CE04-20A4-348C-54EED0DB00B0}"/>
                </a:ext>
              </a:extLst>
            </p:cNvPr>
            <p:cNvSpPr txBox="1"/>
            <p:nvPr/>
          </p:nvSpPr>
          <p:spPr>
            <a:xfrm>
              <a:off x="8915442" y="5202660"/>
              <a:ext cx="1996059" cy="369332"/>
            </a:xfrm>
            <a:prstGeom prst="rect">
              <a:avLst/>
            </a:prstGeom>
            <a:noFill/>
          </p:spPr>
          <p:txBody>
            <a:bodyPr wrap="none" rtlCol="0">
              <a:spAutoFit/>
            </a:bodyPr>
            <a:lstStyle/>
            <a:p>
              <a:pPr algn="ctr"/>
              <a:r>
                <a:rPr lang="en-IN" b="1" i="1" dirty="0">
                  <a:solidFill>
                    <a:srgbClr val="2A3351"/>
                  </a:solidFill>
                </a:rPr>
                <a:t>Reference Materials</a:t>
              </a:r>
            </a:p>
          </p:txBody>
        </p:sp>
      </p:grpSp>
      <p:grpSp>
        <p:nvGrpSpPr>
          <p:cNvPr id="66" name="Group 65">
            <a:extLst>
              <a:ext uri="{FF2B5EF4-FFF2-40B4-BE49-F238E27FC236}">
                <a16:creationId xmlns:a16="http://schemas.microsoft.com/office/drawing/2014/main" id="{A36B6D8A-C912-3875-215C-0406126011D9}"/>
              </a:ext>
            </a:extLst>
          </p:cNvPr>
          <p:cNvGrpSpPr/>
          <p:nvPr/>
        </p:nvGrpSpPr>
        <p:grpSpPr>
          <a:xfrm>
            <a:off x="9682355" y="1570334"/>
            <a:ext cx="2392001" cy="2506742"/>
            <a:chOff x="7004614" y="1524238"/>
            <a:chExt cx="2392001" cy="2506742"/>
          </a:xfrm>
        </p:grpSpPr>
        <p:grpSp>
          <p:nvGrpSpPr>
            <p:cNvPr id="67" name="Group 66">
              <a:extLst>
                <a:ext uri="{FF2B5EF4-FFF2-40B4-BE49-F238E27FC236}">
                  <a16:creationId xmlns:a16="http://schemas.microsoft.com/office/drawing/2014/main" id="{66F0EAF9-99DE-ED55-4821-71A62E2695DC}"/>
                </a:ext>
              </a:extLst>
            </p:cNvPr>
            <p:cNvGrpSpPr/>
            <p:nvPr/>
          </p:nvGrpSpPr>
          <p:grpSpPr>
            <a:xfrm>
              <a:off x="7552915" y="2104116"/>
              <a:ext cx="1295400" cy="1926864"/>
              <a:chOff x="7552915" y="2104116"/>
              <a:chExt cx="1295400" cy="1926864"/>
            </a:xfrm>
          </p:grpSpPr>
          <p:grpSp>
            <p:nvGrpSpPr>
              <p:cNvPr id="70" name="Group 69">
                <a:extLst>
                  <a:ext uri="{FF2B5EF4-FFF2-40B4-BE49-F238E27FC236}">
                    <a16:creationId xmlns:a16="http://schemas.microsoft.com/office/drawing/2014/main" id="{64FF80F3-04CE-FA35-4803-9419AD92D19C}"/>
                  </a:ext>
                </a:extLst>
              </p:cNvPr>
              <p:cNvGrpSpPr/>
              <p:nvPr/>
            </p:nvGrpSpPr>
            <p:grpSpPr>
              <a:xfrm>
                <a:off x="7552915" y="2827020"/>
                <a:ext cx="1295400" cy="1203960"/>
                <a:chOff x="1005840" y="5135880"/>
                <a:chExt cx="1295400" cy="1203960"/>
              </a:xfrm>
            </p:grpSpPr>
            <p:sp>
              <p:nvSpPr>
                <p:cNvPr id="74" name="Oval 73">
                  <a:extLst>
                    <a:ext uri="{FF2B5EF4-FFF2-40B4-BE49-F238E27FC236}">
                      <a16:creationId xmlns:a16="http://schemas.microsoft.com/office/drawing/2014/main" id="{F3039B93-2FBF-57D3-C87C-9BDF6163F271}"/>
                    </a:ext>
                  </a:extLst>
                </p:cNvPr>
                <p:cNvSpPr/>
                <p:nvPr/>
              </p:nvSpPr>
              <p:spPr>
                <a:xfrm>
                  <a:off x="1127760" y="5166360"/>
                  <a:ext cx="1173480" cy="1173480"/>
                </a:xfrm>
                <a:prstGeom prst="ellipse">
                  <a:avLst/>
                </a:prstGeom>
                <a:solidFill>
                  <a:srgbClr val="2A33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Oval 74">
                  <a:extLst>
                    <a:ext uri="{FF2B5EF4-FFF2-40B4-BE49-F238E27FC236}">
                      <a16:creationId xmlns:a16="http://schemas.microsoft.com/office/drawing/2014/main" id="{EEC9D635-9B90-6C2A-BA34-E054FE72B50F}"/>
                    </a:ext>
                  </a:extLst>
                </p:cNvPr>
                <p:cNvSpPr/>
                <p:nvPr/>
              </p:nvSpPr>
              <p:spPr>
                <a:xfrm>
                  <a:off x="1005840" y="5135880"/>
                  <a:ext cx="1173480" cy="1173480"/>
                </a:xfrm>
                <a:prstGeom prst="ellipse">
                  <a:avLst/>
                </a:prstGeom>
                <a:solidFill>
                  <a:srgbClr val="6CD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1" name="Group 70">
                <a:extLst>
                  <a:ext uri="{FF2B5EF4-FFF2-40B4-BE49-F238E27FC236}">
                    <a16:creationId xmlns:a16="http://schemas.microsoft.com/office/drawing/2014/main" id="{2024707D-752C-1AD2-E2F0-6D6420A9953F}"/>
                  </a:ext>
                </a:extLst>
              </p:cNvPr>
              <p:cNvGrpSpPr/>
              <p:nvPr/>
            </p:nvGrpSpPr>
            <p:grpSpPr>
              <a:xfrm>
                <a:off x="8121103" y="2104116"/>
                <a:ext cx="159024" cy="753384"/>
                <a:chOff x="1256442" y="2104116"/>
                <a:chExt cx="159024" cy="753384"/>
              </a:xfrm>
            </p:grpSpPr>
            <p:cxnSp>
              <p:nvCxnSpPr>
                <p:cNvPr id="72" name="Straight Connector 71">
                  <a:extLst>
                    <a:ext uri="{FF2B5EF4-FFF2-40B4-BE49-F238E27FC236}">
                      <a16:creationId xmlns:a16="http://schemas.microsoft.com/office/drawing/2014/main" id="{3418B69C-239D-23FF-5E3F-07BD92ADDB83}"/>
                    </a:ext>
                  </a:extLst>
                </p:cNvPr>
                <p:cNvCxnSpPr/>
                <p:nvPr/>
              </p:nvCxnSpPr>
              <p:spPr>
                <a:xfrm>
                  <a:off x="1335954" y="2247900"/>
                  <a:ext cx="0" cy="609600"/>
                </a:xfrm>
                <a:prstGeom prst="line">
                  <a:avLst/>
                </a:prstGeom>
                <a:ln w="38100">
                  <a:solidFill>
                    <a:srgbClr val="6CD57D"/>
                  </a:solidFill>
                </a:ln>
              </p:spPr>
              <p:style>
                <a:lnRef idx="1">
                  <a:schemeClr val="dk1"/>
                </a:lnRef>
                <a:fillRef idx="0">
                  <a:schemeClr val="dk1"/>
                </a:fillRef>
                <a:effectRef idx="0">
                  <a:schemeClr val="dk1"/>
                </a:effectRef>
                <a:fontRef idx="minor">
                  <a:schemeClr val="tx1"/>
                </a:fontRef>
              </p:style>
            </p:cxnSp>
            <p:sp>
              <p:nvSpPr>
                <p:cNvPr id="73" name="Oval 72">
                  <a:extLst>
                    <a:ext uri="{FF2B5EF4-FFF2-40B4-BE49-F238E27FC236}">
                      <a16:creationId xmlns:a16="http://schemas.microsoft.com/office/drawing/2014/main" id="{1B7CFD3E-6F97-FEBF-DF4C-97F6BEA40EAB}"/>
                    </a:ext>
                  </a:extLst>
                </p:cNvPr>
                <p:cNvSpPr/>
                <p:nvPr/>
              </p:nvSpPr>
              <p:spPr>
                <a:xfrm>
                  <a:off x="1256442" y="2104116"/>
                  <a:ext cx="159024" cy="159024"/>
                </a:xfrm>
                <a:prstGeom prst="ellipse">
                  <a:avLst/>
                </a:prstGeom>
                <a:solidFill>
                  <a:srgbClr val="6CD5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pic>
          <p:nvPicPr>
            <p:cNvPr id="68" name="Picture 67">
              <a:extLst>
                <a:ext uri="{FF2B5EF4-FFF2-40B4-BE49-F238E27FC236}">
                  <a16:creationId xmlns:a16="http://schemas.microsoft.com/office/drawing/2014/main" id="{EB76965E-91E8-1D1C-ADC2-EE62F06018E6}"/>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7851242" y="3122465"/>
              <a:ext cx="576825" cy="576825"/>
            </a:xfrm>
            <a:prstGeom prst="rect">
              <a:avLst/>
            </a:prstGeom>
          </p:spPr>
        </p:pic>
        <p:sp>
          <p:nvSpPr>
            <p:cNvPr id="69" name="TextBox 68">
              <a:extLst>
                <a:ext uri="{FF2B5EF4-FFF2-40B4-BE49-F238E27FC236}">
                  <a16:creationId xmlns:a16="http://schemas.microsoft.com/office/drawing/2014/main" id="{5A8D0AD4-5729-5AC1-5E2E-53283B1C179E}"/>
                </a:ext>
              </a:extLst>
            </p:cNvPr>
            <p:cNvSpPr txBox="1"/>
            <p:nvPr/>
          </p:nvSpPr>
          <p:spPr>
            <a:xfrm>
              <a:off x="7004614" y="1524238"/>
              <a:ext cx="2392001" cy="369332"/>
            </a:xfrm>
            <a:prstGeom prst="rect">
              <a:avLst/>
            </a:prstGeom>
            <a:noFill/>
          </p:spPr>
          <p:txBody>
            <a:bodyPr wrap="none" rtlCol="0">
              <a:spAutoFit/>
            </a:bodyPr>
            <a:lstStyle/>
            <a:p>
              <a:pPr algn="ctr"/>
              <a:r>
                <a:rPr lang="en-IN" b="1" i="1" dirty="0">
                  <a:solidFill>
                    <a:schemeClr val="bg1"/>
                  </a:solidFill>
                </a:rPr>
                <a:t>Definition and Acronyms</a:t>
              </a:r>
            </a:p>
          </p:txBody>
        </p:sp>
      </p:grpSp>
    </p:spTree>
    <p:extLst>
      <p:ext uri="{BB962C8B-B14F-4D97-AF65-F5344CB8AC3E}">
        <p14:creationId xmlns:p14="http://schemas.microsoft.com/office/powerpoint/2010/main" val="366337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253B1-515F-855E-F2C3-02CBA87B7E46}"/>
              </a:ext>
            </a:extLst>
          </p:cNvPr>
          <p:cNvSpPr>
            <a:spLocks noGrp="1"/>
          </p:cNvSpPr>
          <p:nvPr>
            <p:ph type="title"/>
          </p:nvPr>
        </p:nvSpPr>
        <p:spPr/>
        <p:txBody>
          <a:bodyPr/>
          <a:lstStyle/>
          <a:p>
            <a:r>
              <a:rPr lang="en-IN" dirty="0"/>
              <a:t>Description of the Project</a:t>
            </a:r>
          </a:p>
        </p:txBody>
      </p:sp>
      <p:grpSp>
        <p:nvGrpSpPr>
          <p:cNvPr id="32" name="Group 31">
            <a:extLst>
              <a:ext uri="{FF2B5EF4-FFF2-40B4-BE49-F238E27FC236}">
                <a16:creationId xmlns:a16="http://schemas.microsoft.com/office/drawing/2014/main" id="{17FB5052-CC67-1DBB-D664-BFD7B44C81B6}"/>
              </a:ext>
            </a:extLst>
          </p:cNvPr>
          <p:cNvGrpSpPr/>
          <p:nvPr/>
        </p:nvGrpSpPr>
        <p:grpSpPr>
          <a:xfrm>
            <a:off x="705641" y="1640088"/>
            <a:ext cx="2833977" cy="3964634"/>
            <a:chOff x="705641" y="1653198"/>
            <a:chExt cx="2833977" cy="3964634"/>
          </a:xfrm>
        </p:grpSpPr>
        <p:sp>
          <p:nvSpPr>
            <p:cNvPr id="4" name="TextBox 3">
              <a:extLst>
                <a:ext uri="{FF2B5EF4-FFF2-40B4-BE49-F238E27FC236}">
                  <a16:creationId xmlns:a16="http://schemas.microsoft.com/office/drawing/2014/main" id="{D81049D8-3808-6C2F-0E0E-0941C2B78631}"/>
                </a:ext>
              </a:extLst>
            </p:cNvPr>
            <p:cNvSpPr txBox="1"/>
            <p:nvPr/>
          </p:nvSpPr>
          <p:spPr>
            <a:xfrm>
              <a:off x="705641" y="4417503"/>
              <a:ext cx="2833977" cy="1200329"/>
            </a:xfrm>
            <a:prstGeom prst="rect">
              <a:avLst/>
            </a:prstGeom>
            <a:noFill/>
          </p:spPr>
          <p:txBody>
            <a:bodyPr wrap="square" rtlCol="0">
              <a:spAutoFit/>
            </a:bodyPr>
            <a:lstStyle/>
            <a:p>
              <a:pPr algn="ctr"/>
              <a:r>
                <a:rPr lang="en-US" dirty="0">
                  <a:solidFill>
                    <a:schemeClr val="bg1">
                      <a:lumMod val="50000"/>
                    </a:schemeClr>
                  </a:solidFill>
                </a:rPr>
                <a:t>Shows the lines of authority, responsibilities, and communication for the project.</a:t>
              </a:r>
              <a:endParaRPr lang="en-IN" dirty="0">
                <a:solidFill>
                  <a:schemeClr val="bg1">
                    <a:lumMod val="50000"/>
                  </a:schemeClr>
                </a:solidFill>
              </a:endParaRPr>
            </a:p>
          </p:txBody>
        </p:sp>
        <p:grpSp>
          <p:nvGrpSpPr>
            <p:cNvPr id="5" name="Group 4">
              <a:extLst>
                <a:ext uri="{FF2B5EF4-FFF2-40B4-BE49-F238E27FC236}">
                  <a16:creationId xmlns:a16="http://schemas.microsoft.com/office/drawing/2014/main" id="{BBAAB516-05AD-CDCD-72AF-6F5970CA9745}"/>
                </a:ext>
              </a:extLst>
            </p:cNvPr>
            <p:cNvGrpSpPr/>
            <p:nvPr/>
          </p:nvGrpSpPr>
          <p:grpSpPr>
            <a:xfrm>
              <a:off x="1177172" y="1653198"/>
              <a:ext cx="1968831" cy="2699472"/>
              <a:chOff x="944576" y="2805082"/>
              <a:chExt cx="1968831" cy="2699472"/>
            </a:xfrm>
          </p:grpSpPr>
          <p:sp>
            <p:nvSpPr>
              <p:cNvPr id="6" name="Oval 5">
                <a:extLst>
                  <a:ext uri="{FF2B5EF4-FFF2-40B4-BE49-F238E27FC236}">
                    <a16:creationId xmlns:a16="http://schemas.microsoft.com/office/drawing/2014/main" id="{CE5D0AFF-BFFC-1A88-7052-DB8A6A1F9D7F}"/>
                  </a:ext>
                </a:extLst>
              </p:cNvPr>
              <p:cNvSpPr/>
              <p:nvPr/>
            </p:nvSpPr>
            <p:spPr>
              <a:xfrm>
                <a:off x="944576" y="2805082"/>
                <a:ext cx="1968831" cy="1968831"/>
              </a:xfrm>
              <a:prstGeom prst="ellipse">
                <a:avLst/>
              </a:prstGeom>
              <a:solidFill>
                <a:srgbClr val="EE4520"/>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1232BF6B-4266-7778-BE63-B11A925143EE}"/>
                  </a:ext>
                </a:extLst>
              </p:cNvPr>
              <p:cNvGrpSpPr/>
              <p:nvPr/>
            </p:nvGrpSpPr>
            <p:grpSpPr>
              <a:xfrm rot="10800000">
                <a:off x="1810523" y="4751170"/>
                <a:ext cx="159024" cy="753384"/>
                <a:chOff x="1256442" y="2104116"/>
                <a:chExt cx="159024" cy="753384"/>
              </a:xfrm>
            </p:grpSpPr>
            <p:cxnSp>
              <p:nvCxnSpPr>
                <p:cNvPr id="11" name="Straight Connector 10">
                  <a:extLst>
                    <a:ext uri="{FF2B5EF4-FFF2-40B4-BE49-F238E27FC236}">
                      <a16:creationId xmlns:a16="http://schemas.microsoft.com/office/drawing/2014/main" id="{6941DD16-B277-AEF2-37D2-B637EB2465B6}"/>
                    </a:ext>
                  </a:extLst>
                </p:cNvPr>
                <p:cNvCxnSpPr/>
                <p:nvPr/>
              </p:nvCxnSpPr>
              <p:spPr>
                <a:xfrm>
                  <a:off x="1335954" y="2247900"/>
                  <a:ext cx="0" cy="609600"/>
                </a:xfrm>
                <a:prstGeom prst="line">
                  <a:avLst/>
                </a:prstGeom>
                <a:ln w="38100">
                  <a:solidFill>
                    <a:srgbClr val="EE4520"/>
                  </a:solidFill>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41A28C39-3661-42CC-8317-C2C51C94BB6C}"/>
                    </a:ext>
                  </a:extLst>
                </p:cNvPr>
                <p:cNvSpPr/>
                <p:nvPr/>
              </p:nvSpPr>
              <p:spPr>
                <a:xfrm>
                  <a:off x="1256442" y="2104116"/>
                  <a:ext cx="159024" cy="159024"/>
                </a:xfrm>
                <a:prstGeom prst="ellipse">
                  <a:avLst/>
                </a:prstGeom>
                <a:solidFill>
                  <a:srgbClr val="EE45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8" name="Picture 7">
                <a:extLst>
                  <a:ext uri="{FF2B5EF4-FFF2-40B4-BE49-F238E27FC236}">
                    <a16:creationId xmlns:a16="http://schemas.microsoft.com/office/drawing/2014/main" id="{0C9A6898-7EB9-A58C-E7D5-8D11E2CAE2A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601561" y="3393880"/>
                <a:ext cx="654860" cy="654860"/>
              </a:xfrm>
              <a:prstGeom prst="rect">
                <a:avLst/>
              </a:prstGeom>
            </p:spPr>
          </p:pic>
          <p:sp>
            <p:nvSpPr>
              <p:cNvPr id="9" name="TextBox 8">
                <a:extLst>
                  <a:ext uri="{FF2B5EF4-FFF2-40B4-BE49-F238E27FC236}">
                    <a16:creationId xmlns:a16="http://schemas.microsoft.com/office/drawing/2014/main" id="{8E2A5B08-6260-D5D5-D492-B10C2BE55EFE}"/>
                  </a:ext>
                </a:extLst>
              </p:cNvPr>
              <p:cNvSpPr txBox="1"/>
              <p:nvPr/>
            </p:nvSpPr>
            <p:spPr>
              <a:xfrm>
                <a:off x="1629871" y="2863183"/>
                <a:ext cx="598241" cy="584775"/>
              </a:xfrm>
              <a:prstGeom prst="rect">
                <a:avLst/>
              </a:prstGeom>
              <a:noFill/>
            </p:spPr>
            <p:txBody>
              <a:bodyPr wrap="none" rtlCol="0">
                <a:spAutoFit/>
              </a:bodyPr>
              <a:lstStyle/>
              <a:p>
                <a:r>
                  <a:rPr lang="en-IN" sz="3200" b="1" dirty="0">
                    <a:solidFill>
                      <a:schemeClr val="bg1"/>
                    </a:solidFill>
                  </a:rPr>
                  <a:t>01</a:t>
                </a:r>
              </a:p>
            </p:txBody>
          </p:sp>
          <p:sp>
            <p:nvSpPr>
              <p:cNvPr id="10" name="TextBox 9">
                <a:extLst>
                  <a:ext uri="{FF2B5EF4-FFF2-40B4-BE49-F238E27FC236}">
                    <a16:creationId xmlns:a16="http://schemas.microsoft.com/office/drawing/2014/main" id="{1BB07A9D-3CEE-2937-1B61-466B94C7373C}"/>
                  </a:ext>
                </a:extLst>
              </p:cNvPr>
              <p:cNvSpPr txBox="1"/>
              <p:nvPr/>
            </p:nvSpPr>
            <p:spPr>
              <a:xfrm>
                <a:off x="1227517" y="4108294"/>
                <a:ext cx="1402948" cy="584775"/>
              </a:xfrm>
              <a:prstGeom prst="rect">
                <a:avLst/>
              </a:prstGeom>
              <a:noFill/>
            </p:spPr>
            <p:txBody>
              <a:bodyPr wrap="none" rtlCol="0">
                <a:spAutoFit/>
              </a:bodyPr>
              <a:lstStyle/>
              <a:p>
                <a:pPr algn="ctr"/>
                <a:r>
                  <a:rPr lang="en-IN" sz="1600" dirty="0">
                    <a:solidFill>
                      <a:schemeClr val="bg1"/>
                    </a:solidFill>
                  </a:rPr>
                  <a:t>Organizational </a:t>
                </a:r>
              </a:p>
              <a:p>
                <a:pPr algn="ctr"/>
                <a:r>
                  <a:rPr lang="en-IN" sz="1600" dirty="0">
                    <a:solidFill>
                      <a:schemeClr val="bg1"/>
                    </a:solidFill>
                  </a:rPr>
                  <a:t>Charts</a:t>
                </a:r>
              </a:p>
            </p:txBody>
          </p:sp>
        </p:grpSp>
      </p:grpSp>
      <p:grpSp>
        <p:nvGrpSpPr>
          <p:cNvPr id="33" name="Group 32">
            <a:extLst>
              <a:ext uri="{FF2B5EF4-FFF2-40B4-BE49-F238E27FC236}">
                <a16:creationId xmlns:a16="http://schemas.microsoft.com/office/drawing/2014/main" id="{C48E4E9C-DD92-8C6C-B9EF-4A5059BF68B1}"/>
              </a:ext>
            </a:extLst>
          </p:cNvPr>
          <p:cNvGrpSpPr/>
          <p:nvPr/>
        </p:nvGrpSpPr>
        <p:grpSpPr>
          <a:xfrm>
            <a:off x="4679011" y="1640088"/>
            <a:ext cx="2833977" cy="3977744"/>
            <a:chOff x="4679011" y="1640088"/>
            <a:chExt cx="2833977" cy="3977744"/>
          </a:xfrm>
        </p:grpSpPr>
        <p:grpSp>
          <p:nvGrpSpPr>
            <p:cNvPr id="13" name="Group 12">
              <a:extLst>
                <a:ext uri="{FF2B5EF4-FFF2-40B4-BE49-F238E27FC236}">
                  <a16:creationId xmlns:a16="http://schemas.microsoft.com/office/drawing/2014/main" id="{7BF22627-8FB6-E900-EEEC-094A70C7B793}"/>
                </a:ext>
              </a:extLst>
            </p:cNvPr>
            <p:cNvGrpSpPr/>
            <p:nvPr/>
          </p:nvGrpSpPr>
          <p:grpSpPr>
            <a:xfrm>
              <a:off x="5111400" y="1640088"/>
              <a:ext cx="1969200" cy="2645233"/>
              <a:chOff x="3429816" y="2788351"/>
              <a:chExt cx="1969200" cy="2645233"/>
            </a:xfrm>
          </p:grpSpPr>
          <p:grpSp>
            <p:nvGrpSpPr>
              <p:cNvPr id="14" name="Group 13">
                <a:extLst>
                  <a:ext uri="{FF2B5EF4-FFF2-40B4-BE49-F238E27FC236}">
                    <a16:creationId xmlns:a16="http://schemas.microsoft.com/office/drawing/2014/main" id="{118AA8FB-4FE1-33B5-62E0-631079E8D176}"/>
                  </a:ext>
                </a:extLst>
              </p:cNvPr>
              <p:cNvGrpSpPr/>
              <p:nvPr/>
            </p:nvGrpSpPr>
            <p:grpSpPr>
              <a:xfrm>
                <a:off x="3429816" y="2788351"/>
                <a:ext cx="1969200" cy="2645233"/>
                <a:chOff x="3429816" y="2788351"/>
                <a:chExt cx="1969200" cy="2645233"/>
              </a:xfrm>
            </p:grpSpPr>
            <p:sp>
              <p:nvSpPr>
                <p:cNvPr id="18" name="Oval 17">
                  <a:extLst>
                    <a:ext uri="{FF2B5EF4-FFF2-40B4-BE49-F238E27FC236}">
                      <a16:creationId xmlns:a16="http://schemas.microsoft.com/office/drawing/2014/main" id="{D2EA24DB-2C5C-9FE0-3F59-D2F06A9AA97C}"/>
                    </a:ext>
                  </a:extLst>
                </p:cNvPr>
                <p:cNvSpPr/>
                <p:nvPr/>
              </p:nvSpPr>
              <p:spPr>
                <a:xfrm>
                  <a:off x="3429816" y="2788351"/>
                  <a:ext cx="1969200" cy="1969200"/>
                </a:xfrm>
                <a:prstGeom prst="ellipse">
                  <a:avLst/>
                </a:prstGeom>
                <a:solidFill>
                  <a:srgbClr val="5DCEB2"/>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a:extLst>
                    <a:ext uri="{FF2B5EF4-FFF2-40B4-BE49-F238E27FC236}">
                      <a16:creationId xmlns:a16="http://schemas.microsoft.com/office/drawing/2014/main" id="{2FAF9DC1-F88E-22F2-5F30-023F3AD373ED}"/>
                    </a:ext>
                  </a:extLst>
                </p:cNvPr>
                <p:cNvGrpSpPr/>
                <p:nvPr/>
              </p:nvGrpSpPr>
              <p:grpSpPr>
                <a:xfrm rot="10800000">
                  <a:off x="4334905" y="4757551"/>
                  <a:ext cx="159024" cy="676033"/>
                  <a:chOff x="1256442" y="2159110"/>
                  <a:chExt cx="159024" cy="676033"/>
                </a:xfrm>
                <a:solidFill>
                  <a:srgbClr val="FBD85A"/>
                </a:solidFill>
              </p:grpSpPr>
              <p:cxnSp>
                <p:nvCxnSpPr>
                  <p:cNvPr id="20" name="Straight Connector 19">
                    <a:extLst>
                      <a:ext uri="{FF2B5EF4-FFF2-40B4-BE49-F238E27FC236}">
                        <a16:creationId xmlns:a16="http://schemas.microsoft.com/office/drawing/2014/main" id="{518F8635-E752-F6AA-A53C-0E496BB86D0D}"/>
                      </a:ext>
                    </a:extLst>
                  </p:cNvPr>
                  <p:cNvCxnSpPr>
                    <a:cxnSpLocks/>
                  </p:cNvCxnSpPr>
                  <p:nvPr/>
                </p:nvCxnSpPr>
                <p:spPr>
                  <a:xfrm rot="10800000" flipV="1">
                    <a:off x="1335955" y="2277900"/>
                    <a:ext cx="0" cy="557243"/>
                  </a:xfrm>
                  <a:prstGeom prst="line">
                    <a:avLst/>
                  </a:prstGeom>
                  <a:grpFill/>
                  <a:ln w="38100">
                    <a:solidFill>
                      <a:srgbClr val="5DCEB2"/>
                    </a:solidFill>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4079E3A9-28E6-2AED-F72E-19841CEB36E5}"/>
                      </a:ext>
                    </a:extLst>
                  </p:cNvPr>
                  <p:cNvSpPr/>
                  <p:nvPr/>
                </p:nvSpPr>
                <p:spPr>
                  <a:xfrm>
                    <a:off x="1256442" y="2159110"/>
                    <a:ext cx="159024" cy="159024"/>
                  </a:xfrm>
                  <a:prstGeom prst="ellipse">
                    <a:avLst/>
                  </a:prstGeom>
                  <a:solidFill>
                    <a:srgbClr val="5DCE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pic>
            <p:nvPicPr>
              <p:cNvPr id="15" name="Picture 14">
                <a:extLst>
                  <a:ext uri="{FF2B5EF4-FFF2-40B4-BE49-F238E27FC236}">
                    <a16:creationId xmlns:a16="http://schemas.microsoft.com/office/drawing/2014/main" id="{17C94939-4922-937B-316F-CC5DA05659F1}"/>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4086816" y="3449301"/>
                <a:ext cx="655200" cy="655200"/>
              </a:xfrm>
              <a:prstGeom prst="rect">
                <a:avLst/>
              </a:prstGeom>
            </p:spPr>
          </p:pic>
          <p:sp>
            <p:nvSpPr>
              <p:cNvPr id="16" name="TextBox 15">
                <a:extLst>
                  <a:ext uri="{FF2B5EF4-FFF2-40B4-BE49-F238E27FC236}">
                    <a16:creationId xmlns:a16="http://schemas.microsoft.com/office/drawing/2014/main" id="{FDF7AF02-4A42-9491-5B33-6214713FC8A6}"/>
                  </a:ext>
                </a:extLst>
              </p:cNvPr>
              <p:cNvSpPr txBox="1"/>
              <p:nvPr/>
            </p:nvSpPr>
            <p:spPr>
              <a:xfrm>
                <a:off x="4115296" y="2854185"/>
                <a:ext cx="598241" cy="584775"/>
              </a:xfrm>
              <a:prstGeom prst="rect">
                <a:avLst/>
              </a:prstGeom>
              <a:noFill/>
            </p:spPr>
            <p:txBody>
              <a:bodyPr wrap="none" rtlCol="0">
                <a:spAutoFit/>
              </a:bodyPr>
              <a:lstStyle/>
              <a:p>
                <a:r>
                  <a:rPr lang="en-IN" sz="3200" b="1" dirty="0">
                    <a:solidFill>
                      <a:schemeClr val="bg1"/>
                    </a:solidFill>
                  </a:rPr>
                  <a:t>02</a:t>
                </a:r>
              </a:p>
            </p:txBody>
          </p:sp>
          <p:sp>
            <p:nvSpPr>
              <p:cNvPr id="17" name="TextBox 16">
                <a:extLst>
                  <a:ext uri="{FF2B5EF4-FFF2-40B4-BE49-F238E27FC236}">
                    <a16:creationId xmlns:a16="http://schemas.microsoft.com/office/drawing/2014/main" id="{977D60A4-469F-5A38-6235-B027D8C70FFE}"/>
                  </a:ext>
                </a:extLst>
              </p:cNvPr>
              <p:cNvSpPr txBox="1"/>
              <p:nvPr/>
            </p:nvSpPr>
            <p:spPr>
              <a:xfrm>
                <a:off x="3760231" y="4149096"/>
                <a:ext cx="1308371" cy="523220"/>
              </a:xfrm>
              <a:prstGeom prst="rect">
                <a:avLst/>
              </a:prstGeom>
              <a:noFill/>
            </p:spPr>
            <p:txBody>
              <a:bodyPr wrap="none" rtlCol="0">
                <a:spAutoFit/>
              </a:bodyPr>
              <a:lstStyle/>
              <a:p>
                <a:pPr algn="ctr"/>
                <a:r>
                  <a:rPr lang="en-IN" sz="1400" dirty="0">
                    <a:solidFill>
                      <a:schemeClr val="bg1"/>
                    </a:solidFill>
                  </a:rPr>
                  <a:t>Project </a:t>
                </a:r>
              </a:p>
              <a:p>
                <a:pPr algn="ctr"/>
                <a:r>
                  <a:rPr lang="en-IN" sz="1400" dirty="0">
                    <a:solidFill>
                      <a:schemeClr val="bg1"/>
                    </a:solidFill>
                  </a:rPr>
                  <a:t>Responsibilities</a:t>
                </a:r>
              </a:p>
            </p:txBody>
          </p:sp>
        </p:grpSp>
        <p:sp>
          <p:nvSpPr>
            <p:cNvPr id="30" name="TextBox 29">
              <a:extLst>
                <a:ext uri="{FF2B5EF4-FFF2-40B4-BE49-F238E27FC236}">
                  <a16:creationId xmlns:a16="http://schemas.microsoft.com/office/drawing/2014/main" id="{D321BD21-9380-9CB3-CB66-44C9A7BBB22B}"/>
                </a:ext>
              </a:extLst>
            </p:cNvPr>
            <p:cNvSpPr txBox="1"/>
            <p:nvPr/>
          </p:nvSpPr>
          <p:spPr>
            <a:xfrm>
              <a:off x="4679011" y="4417503"/>
              <a:ext cx="2833977" cy="1200329"/>
            </a:xfrm>
            <a:prstGeom prst="rect">
              <a:avLst/>
            </a:prstGeom>
            <a:noFill/>
          </p:spPr>
          <p:txBody>
            <a:bodyPr wrap="square" rtlCol="0">
              <a:spAutoFit/>
            </a:bodyPr>
            <a:lstStyle/>
            <a:p>
              <a:pPr algn="ctr"/>
              <a:r>
                <a:rPr lang="en-US" dirty="0">
                  <a:solidFill>
                    <a:schemeClr val="bg1">
                      <a:lumMod val="50000"/>
                    </a:schemeClr>
                  </a:solidFill>
                </a:rPr>
                <a:t>Shows major project functions and activities and identify the people responsible.</a:t>
              </a:r>
              <a:endParaRPr lang="en-IN" dirty="0">
                <a:solidFill>
                  <a:schemeClr val="bg1">
                    <a:lumMod val="50000"/>
                  </a:schemeClr>
                </a:solidFill>
              </a:endParaRPr>
            </a:p>
          </p:txBody>
        </p:sp>
      </p:grpSp>
      <p:grpSp>
        <p:nvGrpSpPr>
          <p:cNvPr id="34" name="Group 33">
            <a:extLst>
              <a:ext uri="{FF2B5EF4-FFF2-40B4-BE49-F238E27FC236}">
                <a16:creationId xmlns:a16="http://schemas.microsoft.com/office/drawing/2014/main" id="{A897F4CC-B9E9-409B-5AF3-A4577CC501C6}"/>
              </a:ext>
            </a:extLst>
          </p:cNvPr>
          <p:cNvGrpSpPr/>
          <p:nvPr/>
        </p:nvGrpSpPr>
        <p:grpSpPr>
          <a:xfrm>
            <a:off x="8493356" y="1640088"/>
            <a:ext cx="2833977" cy="3451558"/>
            <a:chOff x="8493356" y="1640088"/>
            <a:chExt cx="2833977" cy="3451558"/>
          </a:xfrm>
        </p:grpSpPr>
        <p:grpSp>
          <p:nvGrpSpPr>
            <p:cNvPr id="22" name="Group 21">
              <a:extLst>
                <a:ext uri="{FF2B5EF4-FFF2-40B4-BE49-F238E27FC236}">
                  <a16:creationId xmlns:a16="http://schemas.microsoft.com/office/drawing/2014/main" id="{8C2C6D65-769F-39AF-B517-739BE0160D7A}"/>
                </a:ext>
              </a:extLst>
            </p:cNvPr>
            <p:cNvGrpSpPr/>
            <p:nvPr/>
          </p:nvGrpSpPr>
          <p:grpSpPr>
            <a:xfrm>
              <a:off x="8925745" y="1640088"/>
              <a:ext cx="1969200" cy="2706470"/>
              <a:chOff x="7988939" y="2796780"/>
              <a:chExt cx="1969200" cy="2706470"/>
            </a:xfrm>
          </p:grpSpPr>
          <p:sp>
            <p:nvSpPr>
              <p:cNvPr id="23" name="Oval 22">
                <a:extLst>
                  <a:ext uri="{FF2B5EF4-FFF2-40B4-BE49-F238E27FC236}">
                    <a16:creationId xmlns:a16="http://schemas.microsoft.com/office/drawing/2014/main" id="{296BC2E3-48ED-0D75-126F-F6446B4D880D}"/>
                  </a:ext>
                </a:extLst>
              </p:cNvPr>
              <p:cNvSpPr/>
              <p:nvPr/>
            </p:nvSpPr>
            <p:spPr>
              <a:xfrm>
                <a:off x="7988939" y="2796780"/>
                <a:ext cx="1969200" cy="1969200"/>
              </a:xfrm>
              <a:prstGeom prst="ellipse">
                <a:avLst/>
              </a:prstGeom>
              <a:solidFill>
                <a:srgbClr val="4F67C9"/>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4" name="Group 23">
                <a:extLst>
                  <a:ext uri="{FF2B5EF4-FFF2-40B4-BE49-F238E27FC236}">
                    <a16:creationId xmlns:a16="http://schemas.microsoft.com/office/drawing/2014/main" id="{18343867-2E09-67D0-F94E-208A2682CAF8}"/>
                  </a:ext>
                </a:extLst>
              </p:cNvPr>
              <p:cNvGrpSpPr/>
              <p:nvPr/>
            </p:nvGrpSpPr>
            <p:grpSpPr>
              <a:xfrm rot="10800000">
                <a:off x="8904269" y="4749866"/>
                <a:ext cx="159024" cy="753384"/>
                <a:chOff x="1256442" y="2104116"/>
                <a:chExt cx="159024" cy="753384"/>
              </a:xfrm>
            </p:grpSpPr>
            <p:cxnSp>
              <p:nvCxnSpPr>
                <p:cNvPr id="28" name="Straight Connector 27">
                  <a:extLst>
                    <a:ext uri="{FF2B5EF4-FFF2-40B4-BE49-F238E27FC236}">
                      <a16:creationId xmlns:a16="http://schemas.microsoft.com/office/drawing/2014/main" id="{E88FA63A-1DE3-6B9E-65D4-F82B9D5D075B}"/>
                    </a:ext>
                  </a:extLst>
                </p:cNvPr>
                <p:cNvCxnSpPr/>
                <p:nvPr/>
              </p:nvCxnSpPr>
              <p:spPr>
                <a:xfrm>
                  <a:off x="1335954" y="2247900"/>
                  <a:ext cx="0" cy="609600"/>
                </a:xfrm>
                <a:prstGeom prst="line">
                  <a:avLst/>
                </a:prstGeom>
                <a:ln w="38100">
                  <a:solidFill>
                    <a:srgbClr val="4F67C9"/>
                  </a:solidFill>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01B9A0E-D3C2-54A5-B0EA-27CC73D02776}"/>
                    </a:ext>
                  </a:extLst>
                </p:cNvPr>
                <p:cNvSpPr/>
                <p:nvPr/>
              </p:nvSpPr>
              <p:spPr>
                <a:xfrm>
                  <a:off x="1256442" y="2104116"/>
                  <a:ext cx="159024" cy="159024"/>
                </a:xfrm>
                <a:prstGeom prst="ellipse">
                  <a:avLst/>
                </a:prstGeom>
                <a:solidFill>
                  <a:srgbClr val="4F67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25" name="Picture 24">
                <a:extLst>
                  <a:ext uri="{FF2B5EF4-FFF2-40B4-BE49-F238E27FC236}">
                    <a16:creationId xmlns:a16="http://schemas.microsoft.com/office/drawing/2014/main" id="{A76CF03A-CFE0-252C-0564-F8098078109C}"/>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8646573" y="3427864"/>
                <a:ext cx="655200" cy="655200"/>
              </a:xfrm>
              <a:prstGeom prst="rect">
                <a:avLst/>
              </a:prstGeom>
            </p:spPr>
          </p:pic>
          <p:sp>
            <p:nvSpPr>
              <p:cNvPr id="26" name="TextBox 25">
                <a:extLst>
                  <a:ext uri="{FF2B5EF4-FFF2-40B4-BE49-F238E27FC236}">
                    <a16:creationId xmlns:a16="http://schemas.microsoft.com/office/drawing/2014/main" id="{99136EEC-E610-9BC2-24AF-C79BDC6DFC26}"/>
                  </a:ext>
                </a:extLst>
              </p:cNvPr>
              <p:cNvSpPr txBox="1"/>
              <p:nvPr/>
            </p:nvSpPr>
            <p:spPr>
              <a:xfrm>
                <a:off x="8680167" y="2824592"/>
                <a:ext cx="598241" cy="584775"/>
              </a:xfrm>
              <a:prstGeom prst="rect">
                <a:avLst/>
              </a:prstGeom>
              <a:noFill/>
            </p:spPr>
            <p:txBody>
              <a:bodyPr wrap="none" rtlCol="0">
                <a:spAutoFit/>
              </a:bodyPr>
              <a:lstStyle/>
              <a:p>
                <a:r>
                  <a:rPr lang="en-IN" sz="3200" b="1" dirty="0">
                    <a:solidFill>
                      <a:schemeClr val="bg1"/>
                    </a:solidFill>
                  </a:rPr>
                  <a:t>03</a:t>
                </a:r>
              </a:p>
            </p:txBody>
          </p:sp>
          <p:sp>
            <p:nvSpPr>
              <p:cNvPr id="27" name="TextBox 26">
                <a:extLst>
                  <a:ext uri="{FF2B5EF4-FFF2-40B4-BE49-F238E27FC236}">
                    <a16:creationId xmlns:a16="http://schemas.microsoft.com/office/drawing/2014/main" id="{E7C1CF81-A1AB-AB74-B31D-D510B04C45C1}"/>
                  </a:ext>
                </a:extLst>
              </p:cNvPr>
              <p:cNvSpPr txBox="1"/>
              <p:nvPr/>
            </p:nvSpPr>
            <p:spPr>
              <a:xfrm>
                <a:off x="8256659" y="4132134"/>
                <a:ext cx="1454244" cy="584775"/>
              </a:xfrm>
              <a:prstGeom prst="rect">
                <a:avLst/>
              </a:prstGeom>
              <a:noFill/>
            </p:spPr>
            <p:txBody>
              <a:bodyPr wrap="none" rtlCol="0">
                <a:spAutoFit/>
              </a:bodyPr>
              <a:lstStyle/>
              <a:p>
                <a:pPr algn="ctr"/>
                <a:r>
                  <a:rPr lang="en-IN" sz="1600" dirty="0">
                    <a:solidFill>
                      <a:schemeClr val="bg1"/>
                    </a:solidFill>
                  </a:rPr>
                  <a:t>Process-related</a:t>
                </a:r>
              </a:p>
              <a:p>
                <a:pPr algn="ctr"/>
                <a:r>
                  <a:rPr lang="en-IN" sz="1600" dirty="0">
                    <a:solidFill>
                      <a:schemeClr val="bg1"/>
                    </a:solidFill>
                  </a:rPr>
                  <a:t>Information</a:t>
                </a:r>
              </a:p>
            </p:txBody>
          </p:sp>
        </p:grpSp>
        <p:sp>
          <p:nvSpPr>
            <p:cNvPr id="31" name="TextBox 30">
              <a:extLst>
                <a:ext uri="{FF2B5EF4-FFF2-40B4-BE49-F238E27FC236}">
                  <a16:creationId xmlns:a16="http://schemas.microsoft.com/office/drawing/2014/main" id="{AEFFE414-AE23-A8E3-8A21-17CF0A586A00}"/>
                </a:ext>
              </a:extLst>
            </p:cNvPr>
            <p:cNvSpPr txBox="1"/>
            <p:nvPr/>
          </p:nvSpPr>
          <p:spPr>
            <a:xfrm>
              <a:off x="8493356" y="4445315"/>
              <a:ext cx="2833977" cy="646331"/>
            </a:xfrm>
            <a:prstGeom prst="rect">
              <a:avLst/>
            </a:prstGeom>
            <a:noFill/>
          </p:spPr>
          <p:txBody>
            <a:bodyPr wrap="square" rtlCol="0">
              <a:spAutoFit/>
            </a:bodyPr>
            <a:lstStyle/>
            <a:p>
              <a:pPr algn="ctr"/>
              <a:r>
                <a:rPr lang="en-US" dirty="0">
                  <a:solidFill>
                    <a:schemeClr val="bg1">
                      <a:lumMod val="50000"/>
                    </a:schemeClr>
                  </a:solidFill>
                </a:rPr>
                <a:t>Documents major processes to follow on the project.</a:t>
              </a:r>
              <a:endParaRPr lang="en-IN" dirty="0">
                <a:solidFill>
                  <a:schemeClr val="bg1">
                    <a:lumMod val="50000"/>
                  </a:schemeClr>
                </a:solidFill>
              </a:endParaRPr>
            </a:p>
          </p:txBody>
        </p:sp>
      </p:grpSp>
    </p:spTree>
    <p:extLst>
      <p:ext uri="{BB962C8B-B14F-4D97-AF65-F5344CB8AC3E}">
        <p14:creationId xmlns:p14="http://schemas.microsoft.com/office/powerpoint/2010/main" val="327905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82292-FFF5-65D4-B940-3465E79BF462}"/>
              </a:ext>
            </a:extLst>
          </p:cNvPr>
          <p:cNvSpPr>
            <a:spLocks noGrp="1"/>
          </p:cNvSpPr>
          <p:nvPr>
            <p:ph type="title"/>
          </p:nvPr>
        </p:nvSpPr>
        <p:spPr/>
        <p:txBody>
          <a:bodyPr/>
          <a:lstStyle/>
          <a:p>
            <a:r>
              <a:rPr lang="en-IN" dirty="0"/>
              <a:t>Management and Technical Approaches</a:t>
            </a:r>
          </a:p>
        </p:txBody>
      </p:sp>
      <p:grpSp>
        <p:nvGrpSpPr>
          <p:cNvPr id="4" name="Group 3">
            <a:extLst>
              <a:ext uri="{FF2B5EF4-FFF2-40B4-BE49-F238E27FC236}">
                <a16:creationId xmlns:a16="http://schemas.microsoft.com/office/drawing/2014/main" id="{6C37D5E2-D910-F8D6-CF1C-E74B5533A444}"/>
              </a:ext>
            </a:extLst>
          </p:cNvPr>
          <p:cNvGrpSpPr/>
          <p:nvPr/>
        </p:nvGrpSpPr>
        <p:grpSpPr>
          <a:xfrm>
            <a:off x="8132325" y="944959"/>
            <a:ext cx="4669276" cy="1040860"/>
            <a:chOff x="8132325" y="944959"/>
            <a:chExt cx="4669276" cy="1040860"/>
          </a:xfrm>
        </p:grpSpPr>
        <p:sp>
          <p:nvSpPr>
            <p:cNvPr id="5" name="Rectangle: Rounded Corners 4">
              <a:extLst>
                <a:ext uri="{FF2B5EF4-FFF2-40B4-BE49-F238E27FC236}">
                  <a16:creationId xmlns:a16="http://schemas.microsoft.com/office/drawing/2014/main" id="{E7E24213-0AC4-656E-70B8-8ECD007CE48C}"/>
                </a:ext>
              </a:extLst>
            </p:cNvPr>
            <p:cNvSpPr/>
            <p:nvPr/>
          </p:nvSpPr>
          <p:spPr>
            <a:xfrm>
              <a:off x="8132325" y="944959"/>
              <a:ext cx="4669276" cy="1040860"/>
            </a:xfrm>
            <a:prstGeom prst="roundRect">
              <a:avLst>
                <a:gd name="adj" fmla="val 50000"/>
              </a:avLst>
            </a:prstGeom>
            <a:ln w="19050">
              <a:solidFill>
                <a:srgbClr val="EE452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BDE4A8A8-6D04-06C6-D860-90D4CF8ECDA1}"/>
                </a:ext>
              </a:extLst>
            </p:cNvPr>
            <p:cNvCxnSpPr/>
            <p:nvPr/>
          </p:nvCxnSpPr>
          <p:spPr>
            <a:xfrm>
              <a:off x="9007814" y="1139512"/>
              <a:ext cx="0" cy="651754"/>
            </a:xfrm>
            <a:prstGeom prst="line">
              <a:avLst/>
            </a:prstGeom>
            <a:ln w="19050">
              <a:solidFill>
                <a:srgbClr val="EE4520"/>
              </a:solidFill>
            </a:ln>
          </p:spPr>
          <p:style>
            <a:lnRef idx="1">
              <a:schemeClr val="accent5"/>
            </a:lnRef>
            <a:fillRef idx="0">
              <a:schemeClr val="accent5"/>
            </a:fillRef>
            <a:effectRef idx="0">
              <a:schemeClr val="accent5"/>
            </a:effectRef>
            <a:fontRef idx="minor">
              <a:schemeClr val="tx1"/>
            </a:fontRef>
          </p:style>
        </p:cxnSp>
        <p:sp>
          <p:nvSpPr>
            <p:cNvPr id="7" name="TextBox 6">
              <a:extLst>
                <a:ext uri="{FF2B5EF4-FFF2-40B4-BE49-F238E27FC236}">
                  <a16:creationId xmlns:a16="http://schemas.microsoft.com/office/drawing/2014/main" id="{54E6EB58-FEA1-EB36-00A9-63CDBF2A9390}"/>
                </a:ext>
              </a:extLst>
            </p:cNvPr>
            <p:cNvSpPr txBox="1"/>
            <p:nvPr/>
          </p:nvSpPr>
          <p:spPr>
            <a:xfrm>
              <a:off x="9007815" y="1043317"/>
              <a:ext cx="2157963" cy="338554"/>
            </a:xfrm>
            <a:prstGeom prst="rect">
              <a:avLst/>
            </a:prstGeom>
            <a:noFill/>
          </p:spPr>
          <p:txBody>
            <a:bodyPr wrap="none" rtlCol="0">
              <a:spAutoFit/>
            </a:bodyPr>
            <a:lstStyle/>
            <a:p>
              <a:r>
                <a:rPr lang="en-IN" sz="1600" b="1" dirty="0"/>
                <a:t>Management Objectives</a:t>
              </a:r>
            </a:p>
          </p:txBody>
        </p:sp>
        <p:sp>
          <p:nvSpPr>
            <p:cNvPr id="8" name="TextBox 7">
              <a:extLst>
                <a:ext uri="{FF2B5EF4-FFF2-40B4-BE49-F238E27FC236}">
                  <a16:creationId xmlns:a16="http://schemas.microsoft.com/office/drawing/2014/main" id="{7B9E1709-D36E-4F64-5BA0-DC61488203F1}"/>
                </a:ext>
              </a:extLst>
            </p:cNvPr>
            <p:cNvSpPr txBox="1"/>
            <p:nvPr/>
          </p:nvSpPr>
          <p:spPr>
            <a:xfrm>
              <a:off x="9007814" y="1309870"/>
              <a:ext cx="3424136" cy="584775"/>
            </a:xfrm>
            <a:prstGeom prst="rect">
              <a:avLst/>
            </a:prstGeom>
            <a:noFill/>
          </p:spPr>
          <p:txBody>
            <a:bodyPr wrap="square" rtlCol="0">
              <a:spAutoFit/>
            </a:bodyPr>
            <a:lstStyle/>
            <a:p>
              <a:r>
                <a:rPr lang="en-IN" sz="1600" dirty="0">
                  <a:solidFill>
                    <a:schemeClr val="bg1">
                      <a:lumMod val="50000"/>
                    </a:schemeClr>
                  </a:solidFill>
                </a:rPr>
                <a:t>Project Priorities, Assumptions or constraints</a:t>
              </a:r>
            </a:p>
          </p:txBody>
        </p:sp>
        <p:pic>
          <p:nvPicPr>
            <p:cNvPr id="9" name="Picture 8">
              <a:extLst>
                <a:ext uri="{FF2B5EF4-FFF2-40B4-BE49-F238E27FC236}">
                  <a16:creationId xmlns:a16="http://schemas.microsoft.com/office/drawing/2014/main" id="{D01ACD4D-3A96-2354-6818-89581AC5755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96590" y="1191909"/>
              <a:ext cx="546959" cy="546959"/>
            </a:xfrm>
            <a:prstGeom prst="rect">
              <a:avLst/>
            </a:prstGeom>
          </p:spPr>
        </p:pic>
      </p:grpSp>
      <p:grpSp>
        <p:nvGrpSpPr>
          <p:cNvPr id="10" name="Group 9">
            <a:extLst>
              <a:ext uri="{FF2B5EF4-FFF2-40B4-BE49-F238E27FC236}">
                <a16:creationId xmlns:a16="http://schemas.microsoft.com/office/drawing/2014/main" id="{2A36D6F1-BFD2-95AC-670A-50AA99218BC9}"/>
              </a:ext>
            </a:extLst>
          </p:cNvPr>
          <p:cNvGrpSpPr/>
          <p:nvPr/>
        </p:nvGrpSpPr>
        <p:grpSpPr>
          <a:xfrm>
            <a:off x="8132325" y="2083341"/>
            <a:ext cx="4669276" cy="1040860"/>
            <a:chOff x="8132325" y="2083341"/>
            <a:chExt cx="4669276" cy="1040860"/>
          </a:xfrm>
        </p:grpSpPr>
        <p:sp>
          <p:nvSpPr>
            <p:cNvPr id="11" name="Rectangle: Rounded Corners 10">
              <a:extLst>
                <a:ext uri="{FF2B5EF4-FFF2-40B4-BE49-F238E27FC236}">
                  <a16:creationId xmlns:a16="http://schemas.microsoft.com/office/drawing/2014/main" id="{DA256352-C605-F3CB-6D9F-5B12D1419ED7}"/>
                </a:ext>
              </a:extLst>
            </p:cNvPr>
            <p:cNvSpPr/>
            <p:nvPr/>
          </p:nvSpPr>
          <p:spPr>
            <a:xfrm>
              <a:off x="8132325" y="2083341"/>
              <a:ext cx="4669276" cy="1040860"/>
            </a:xfrm>
            <a:prstGeom prst="roundRect">
              <a:avLst>
                <a:gd name="adj" fmla="val 50000"/>
              </a:avLst>
            </a:prstGeom>
            <a:ln w="19050">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12" name="Straight Connector 11">
              <a:extLst>
                <a:ext uri="{FF2B5EF4-FFF2-40B4-BE49-F238E27FC236}">
                  <a16:creationId xmlns:a16="http://schemas.microsoft.com/office/drawing/2014/main" id="{8F1162CA-92A7-7EEB-232B-05D96D3BBBB7}"/>
                </a:ext>
              </a:extLst>
            </p:cNvPr>
            <p:cNvCxnSpPr/>
            <p:nvPr/>
          </p:nvCxnSpPr>
          <p:spPr>
            <a:xfrm>
              <a:off x="9007814" y="2277894"/>
              <a:ext cx="0" cy="651754"/>
            </a:xfrm>
            <a:prstGeom prst="line">
              <a:avLst/>
            </a:prstGeom>
            <a:ln w="19050">
              <a:solidFill>
                <a:schemeClr val="accent4">
                  <a:lumMod val="75000"/>
                </a:schemeClr>
              </a:solidFill>
            </a:ln>
          </p:spPr>
          <p:style>
            <a:lnRef idx="1">
              <a:schemeClr val="accent5"/>
            </a:lnRef>
            <a:fillRef idx="0">
              <a:schemeClr val="accent5"/>
            </a:fillRef>
            <a:effectRef idx="0">
              <a:schemeClr val="accent5"/>
            </a:effectRef>
            <a:fontRef idx="minor">
              <a:schemeClr val="tx1"/>
            </a:fontRef>
          </p:style>
        </p:cxnSp>
        <p:sp>
          <p:nvSpPr>
            <p:cNvPr id="13" name="TextBox 12">
              <a:extLst>
                <a:ext uri="{FF2B5EF4-FFF2-40B4-BE49-F238E27FC236}">
                  <a16:creationId xmlns:a16="http://schemas.microsoft.com/office/drawing/2014/main" id="{FF43DF39-6376-D9CF-38DA-64A5D466B93B}"/>
                </a:ext>
              </a:extLst>
            </p:cNvPr>
            <p:cNvSpPr txBox="1"/>
            <p:nvPr/>
          </p:nvSpPr>
          <p:spPr>
            <a:xfrm>
              <a:off x="9007815" y="2181699"/>
              <a:ext cx="1521570" cy="338554"/>
            </a:xfrm>
            <a:prstGeom prst="rect">
              <a:avLst/>
            </a:prstGeom>
            <a:noFill/>
          </p:spPr>
          <p:txBody>
            <a:bodyPr wrap="none" rtlCol="0">
              <a:spAutoFit/>
            </a:bodyPr>
            <a:lstStyle/>
            <a:p>
              <a:r>
                <a:rPr lang="en-IN" sz="1600" b="1" dirty="0"/>
                <a:t>Project Controls</a:t>
              </a:r>
            </a:p>
          </p:txBody>
        </p:sp>
        <p:sp>
          <p:nvSpPr>
            <p:cNvPr id="14" name="TextBox 13">
              <a:extLst>
                <a:ext uri="{FF2B5EF4-FFF2-40B4-BE49-F238E27FC236}">
                  <a16:creationId xmlns:a16="http://schemas.microsoft.com/office/drawing/2014/main" id="{50810B7C-C830-DD5E-97BA-F2210732FE28}"/>
                </a:ext>
              </a:extLst>
            </p:cNvPr>
            <p:cNvSpPr txBox="1"/>
            <p:nvPr/>
          </p:nvSpPr>
          <p:spPr>
            <a:xfrm>
              <a:off x="9007814" y="2448252"/>
              <a:ext cx="3424136" cy="584775"/>
            </a:xfrm>
            <a:prstGeom prst="rect">
              <a:avLst/>
            </a:prstGeom>
            <a:noFill/>
          </p:spPr>
          <p:txBody>
            <a:bodyPr wrap="square" rtlCol="0">
              <a:spAutoFit/>
            </a:bodyPr>
            <a:lstStyle/>
            <a:p>
              <a:r>
                <a:rPr lang="en-US" sz="1600" dirty="0">
                  <a:solidFill>
                    <a:schemeClr val="bg1">
                      <a:lumMod val="50000"/>
                    </a:schemeClr>
                  </a:solidFill>
                </a:rPr>
                <a:t>Monitor project progress and handle changes</a:t>
              </a:r>
              <a:endParaRPr lang="en-IN" sz="1600" dirty="0">
                <a:solidFill>
                  <a:schemeClr val="bg1">
                    <a:lumMod val="50000"/>
                  </a:schemeClr>
                </a:solidFill>
              </a:endParaRPr>
            </a:p>
          </p:txBody>
        </p:sp>
        <p:pic>
          <p:nvPicPr>
            <p:cNvPr id="15" name="Picture 14">
              <a:extLst>
                <a:ext uri="{FF2B5EF4-FFF2-40B4-BE49-F238E27FC236}">
                  <a16:creationId xmlns:a16="http://schemas.microsoft.com/office/drawing/2014/main" id="{2F98E668-83E4-72D1-90E4-E4037472E244}"/>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8296590" y="2330291"/>
              <a:ext cx="546959" cy="546959"/>
            </a:xfrm>
            <a:prstGeom prst="rect">
              <a:avLst/>
            </a:prstGeom>
          </p:spPr>
        </p:pic>
      </p:grpSp>
      <p:grpSp>
        <p:nvGrpSpPr>
          <p:cNvPr id="16" name="Group 15">
            <a:extLst>
              <a:ext uri="{FF2B5EF4-FFF2-40B4-BE49-F238E27FC236}">
                <a16:creationId xmlns:a16="http://schemas.microsoft.com/office/drawing/2014/main" id="{D1B0D625-EE6F-331A-7289-BE92BD9527D2}"/>
              </a:ext>
            </a:extLst>
          </p:cNvPr>
          <p:cNvGrpSpPr/>
          <p:nvPr/>
        </p:nvGrpSpPr>
        <p:grpSpPr>
          <a:xfrm>
            <a:off x="8132325" y="3220396"/>
            <a:ext cx="4669276" cy="1040860"/>
            <a:chOff x="8132325" y="3220396"/>
            <a:chExt cx="4669276" cy="1040860"/>
          </a:xfrm>
        </p:grpSpPr>
        <p:sp>
          <p:nvSpPr>
            <p:cNvPr id="17" name="Rectangle: Rounded Corners 16">
              <a:extLst>
                <a:ext uri="{FF2B5EF4-FFF2-40B4-BE49-F238E27FC236}">
                  <a16:creationId xmlns:a16="http://schemas.microsoft.com/office/drawing/2014/main" id="{D378D606-AE1A-331C-DCCE-357FA72B97CA}"/>
                </a:ext>
              </a:extLst>
            </p:cNvPr>
            <p:cNvSpPr/>
            <p:nvPr/>
          </p:nvSpPr>
          <p:spPr>
            <a:xfrm>
              <a:off x="8132325" y="3220396"/>
              <a:ext cx="4669276" cy="1040860"/>
            </a:xfrm>
            <a:prstGeom prst="roundRect">
              <a:avLst>
                <a:gd name="adj" fmla="val 50000"/>
              </a:avLst>
            </a:prstGeom>
            <a:ln w="19050">
              <a:solidFill>
                <a:srgbClr val="3C6C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E95736A6-9553-EB02-C876-500BFA49F91D}"/>
                </a:ext>
              </a:extLst>
            </p:cNvPr>
            <p:cNvCxnSpPr/>
            <p:nvPr/>
          </p:nvCxnSpPr>
          <p:spPr>
            <a:xfrm>
              <a:off x="9007814" y="3414949"/>
              <a:ext cx="0" cy="651754"/>
            </a:xfrm>
            <a:prstGeom prst="line">
              <a:avLst/>
            </a:prstGeom>
            <a:ln w="19050">
              <a:solidFill>
                <a:srgbClr val="3C6CFF"/>
              </a:solidFill>
            </a:ln>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1D966ECE-2D55-75E7-95B1-6E9333B3754A}"/>
                </a:ext>
              </a:extLst>
            </p:cNvPr>
            <p:cNvSpPr txBox="1"/>
            <p:nvPr/>
          </p:nvSpPr>
          <p:spPr>
            <a:xfrm>
              <a:off x="9007815" y="3318754"/>
              <a:ext cx="1648208" cy="338554"/>
            </a:xfrm>
            <a:prstGeom prst="rect">
              <a:avLst/>
            </a:prstGeom>
            <a:noFill/>
          </p:spPr>
          <p:txBody>
            <a:bodyPr wrap="none" rtlCol="0">
              <a:spAutoFit/>
            </a:bodyPr>
            <a:lstStyle/>
            <a:p>
              <a:r>
                <a:rPr lang="en-IN" sz="1600" b="1" dirty="0"/>
                <a:t>Risk management</a:t>
              </a:r>
            </a:p>
          </p:txBody>
        </p:sp>
        <p:sp>
          <p:nvSpPr>
            <p:cNvPr id="20" name="TextBox 19">
              <a:extLst>
                <a:ext uri="{FF2B5EF4-FFF2-40B4-BE49-F238E27FC236}">
                  <a16:creationId xmlns:a16="http://schemas.microsoft.com/office/drawing/2014/main" id="{53580EBB-E1A2-8D0E-B264-4E8044DCCE96}"/>
                </a:ext>
              </a:extLst>
            </p:cNvPr>
            <p:cNvSpPr txBox="1"/>
            <p:nvPr/>
          </p:nvSpPr>
          <p:spPr>
            <a:xfrm>
              <a:off x="9007814" y="3585307"/>
              <a:ext cx="3424136" cy="338554"/>
            </a:xfrm>
            <a:prstGeom prst="rect">
              <a:avLst/>
            </a:prstGeom>
            <a:noFill/>
          </p:spPr>
          <p:txBody>
            <a:bodyPr wrap="square" rtlCol="0">
              <a:spAutoFit/>
            </a:bodyPr>
            <a:lstStyle/>
            <a:p>
              <a:r>
                <a:rPr lang="en-US" sz="1600" dirty="0">
                  <a:solidFill>
                    <a:schemeClr val="bg1">
                      <a:lumMod val="50000"/>
                    </a:schemeClr>
                  </a:solidFill>
                </a:rPr>
                <a:t>Identify, manage, and control risks</a:t>
              </a:r>
              <a:endParaRPr lang="en-IN" sz="1600" dirty="0">
                <a:solidFill>
                  <a:schemeClr val="bg1">
                    <a:lumMod val="50000"/>
                  </a:schemeClr>
                </a:solidFill>
              </a:endParaRPr>
            </a:p>
          </p:txBody>
        </p:sp>
        <p:pic>
          <p:nvPicPr>
            <p:cNvPr id="21" name="Picture 20">
              <a:extLst>
                <a:ext uri="{FF2B5EF4-FFF2-40B4-BE49-F238E27FC236}">
                  <a16:creationId xmlns:a16="http://schemas.microsoft.com/office/drawing/2014/main" id="{1C812F7B-3C5F-258C-A0B3-FEB6FAA580B3}"/>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8296590" y="3467346"/>
              <a:ext cx="546959" cy="546959"/>
            </a:xfrm>
            <a:prstGeom prst="rect">
              <a:avLst/>
            </a:prstGeom>
          </p:spPr>
        </p:pic>
      </p:grpSp>
      <p:pic>
        <p:nvPicPr>
          <p:cNvPr id="22" name="Picture 21">
            <a:extLst>
              <a:ext uri="{FF2B5EF4-FFF2-40B4-BE49-F238E27FC236}">
                <a16:creationId xmlns:a16="http://schemas.microsoft.com/office/drawing/2014/main" id="{CECDB5BE-E065-FE6B-7800-0A3D041E632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9825" r="9825"/>
          <a:stretch/>
        </p:blipFill>
        <p:spPr>
          <a:xfrm>
            <a:off x="152116" y="722551"/>
            <a:ext cx="7334128" cy="6059250"/>
          </a:xfrm>
          <a:prstGeom prst="rect">
            <a:avLst/>
          </a:prstGeom>
        </p:spPr>
      </p:pic>
      <p:grpSp>
        <p:nvGrpSpPr>
          <p:cNvPr id="23" name="Group 22">
            <a:extLst>
              <a:ext uri="{FF2B5EF4-FFF2-40B4-BE49-F238E27FC236}">
                <a16:creationId xmlns:a16="http://schemas.microsoft.com/office/drawing/2014/main" id="{3BD45434-DC7E-57FF-A15B-E7A236A1D638}"/>
              </a:ext>
            </a:extLst>
          </p:cNvPr>
          <p:cNvGrpSpPr/>
          <p:nvPr/>
        </p:nvGrpSpPr>
        <p:grpSpPr>
          <a:xfrm>
            <a:off x="8132325" y="4333256"/>
            <a:ext cx="4669276" cy="1040860"/>
            <a:chOff x="8132325" y="4333256"/>
            <a:chExt cx="4669276" cy="1040860"/>
          </a:xfrm>
        </p:grpSpPr>
        <p:sp>
          <p:nvSpPr>
            <p:cNvPr id="24" name="Rectangle: Rounded Corners 23">
              <a:extLst>
                <a:ext uri="{FF2B5EF4-FFF2-40B4-BE49-F238E27FC236}">
                  <a16:creationId xmlns:a16="http://schemas.microsoft.com/office/drawing/2014/main" id="{E7CA6B64-9581-01E6-6669-AD146CC65F96}"/>
                </a:ext>
              </a:extLst>
            </p:cNvPr>
            <p:cNvSpPr/>
            <p:nvPr/>
          </p:nvSpPr>
          <p:spPr>
            <a:xfrm>
              <a:off x="8132325" y="4333256"/>
              <a:ext cx="4669276" cy="1040860"/>
            </a:xfrm>
            <a:prstGeom prst="roundRect">
              <a:avLst>
                <a:gd name="adj" fmla="val 50000"/>
              </a:avLst>
            </a:prstGeom>
            <a:ln w="19050">
              <a:solidFill>
                <a:srgbClr val="FFB65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25" name="Straight Connector 24">
              <a:extLst>
                <a:ext uri="{FF2B5EF4-FFF2-40B4-BE49-F238E27FC236}">
                  <a16:creationId xmlns:a16="http://schemas.microsoft.com/office/drawing/2014/main" id="{9EE61AC0-51C0-0446-5780-08E90843572F}"/>
                </a:ext>
              </a:extLst>
            </p:cNvPr>
            <p:cNvCxnSpPr/>
            <p:nvPr/>
          </p:nvCxnSpPr>
          <p:spPr>
            <a:xfrm>
              <a:off x="9007814" y="4527809"/>
              <a:ext cx="0" cy="651754"/>
            </a:xfrm>
            <a:prstGeom prst="line">
              <a:avLst/>
            </a:prstGeom>
            <a:ln w="19050">
              <a:solidFill>
                <a:srgbClr val="FFB65B"/>
              </a:solidFill>
            </a:ln>
          </p:spPr>
          <p:style>
            <a:lnRef idx="1">
              <a:schemeClr val="accent5"/>
            </a:lnRef>
            <a:fillRef idx="0">
              <a:schemeClr val="accent5"/>
            </a:fillRef>
            <a:effectRef idx="0">
              <a:schemeClr val="accent5"/>
            </a:effectRef>
            <a:fontRef idx="minor">
              <a:schemeClr val="tx1"/>
            </a:fontRef>
          </p:style>
        </p:cxnSp>
        <p:sp>
          <p:nvSpPr>
            <p:cNvPr id="26" name="TextBox 25">
              <a:extLst>
                <a:ext uri="{FF2B5EF4-FFF2-40B4-BE49-F238E27FC236}">
                  <a16:creationId xmlns:a16="http://schemas.microsoft.com/office/drawing/2014/main" id="{96432FD6-8012-F2ED-96D9-60ADC0B9703C}"/>
                </a:ext>
              </a:extLst>
            </p:cNvPr>
            <p:cNvSpPr txBox="1"/>
            <p:nvPr/>
          </p:nvSpPr>
          <p:spPr>
            <a:xfrm>
              <a:off x="9007815" y="4431614"/>
              <a:ext cx="1483098" cy="338554"/>
            </a:xfrm>
            <a:prstGeom prst="rect">
              <a:avLst/>
            </a:prstGeom>
            <a:noFill/>
          </p:spPr>
          <p:txBody>
            <a:bodyPr wrap="none" rtlCol="0">
              <a:spAutoFit/>
            </a:bodyPr>
            <a:lstStyle/>
            <a:p>
              <a:r>
                <a:rPr lang="en-IN" sz="1600" b="1" dirty="0"/>
                <a:t>Project Staffing</a:t>
              </a:r>
            </a:p>
          </p:txBody>
        </p:sp>
        <p:sp>
          <p:nvSpPr>
            <p:cNvPr id="27" name="TextBox 26">
              <a:extLst>
                <a:ext uri="{FF2B5EF4-FFF2-40B4-BE49-F238E27FC236}">
                  <a16:creationId xmlns:a16="http://schemas.microsoft.com/office/drawing/2014/main" id="{D7C2186D-73A2-6485-28AD-7E6692DD3A1F}"/>
                </a:ext>
              </a:extLst>
            </p:cNvPr>
            <p:cNvSpPr txBox="1"/>
            <p:nvPr/>
          </p:nvSpPr>
          <p:spPr>
            <a:xfrm>
              <a:off x="9007814" y="4698167"/>
              <a:ext cx="3424136" cy="338554"/>
            </a:xfrm>
            <a:prstGeom prst="rect">
              <a:avLst/>
            </a:prstGeom>
            <a:noFill/>
          </p:spPr>
          <p:txBody>
            <a:bodyPr wrap="square" rtlCol="0">
              <a:spAutoFit/>
            </a:bodyPr>
            <a:lstStyle/>
            <a:p>
              <a:r>
                <a:rPr lang="en-US" sz="1600" dirty="0">
                  <a:solidFill>
                    <a:schemeClr val="bg1">
                      <a:lumMod val="50000"/>
                    </a:schemeClr>
                  </a:solidFill>
                </a:rPr>
                <a:t>Number and types of people required</a:t>
              </a:r>
              <a:endParaRPr lang="en-IN" sz="1600" dirty="0">
                <a:solidFill>
                  <a:schemeClr val="bg1">
                    <a:lumMod val="50000"/>
                  </a:schemeClr>
                </a:solidFill>
              </a:endParaRPr>
            </a:p>
          </p:txBody>
        </p:sp>
        <p:pic>
          <p:nvPicPr>
            <p:cNvPr id="28" name="Picture 27">
              <a:extLst>
                <a:ext uri="{FF2B5EF4-FFF2-40B4-BE49-F238E27FC236}">
                  <a16:creationId xmlns:a16="http://schemas.microsoft.com/office/drawing/2014/main" id="{DB7D93C3-1173-DC73-FAAB-A7B339D2C072}"/>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8296590" y="4580206"/>
              <a:ext cx="546959" cy="546959"/>
            </a:xfrm>
            <a:prstGeom prst="rect">
              <a:avLst/>
            </a:prstGeom>
          </p:spPr>
        </p:pic>
      </p:grpSp>
      <p:grpSp>
        <p:nvGrpSpPr>
          <p:cNvPr id="29" name="Group 28">
            <a:extLst>
              <a:ext uri="{FF2B5EF4-FFF2-40B4-BE49-F238E27FC236}">
                <a16:creationId xmlns:a16="http://schemas.microsoft.com/office/drawing/2014/main" id="{EEE9F8A7-8ECF-5E35-BF5D-15F6B0F3C8CE}"/>
              </a:ext>
            </a:extLst>
          </p:cNvPr>
          <p:cNvGrpSpPr/>
          <p:nvPr/>
        </p:nvGrpSpPr>
        <p:grpSpPr>
          <a:xfrm>
            <a:off x="8132325" y="5470311"/>
            <a:ext cx="4669276" cy="1040860"/>
            <a:chOff x="8132325" y="5470311"/>
            <a:chExt cx="4669276" cy="1040860"/>
          </a:xfrm>
        </p:grpSpPr>
        <p:sp>
          <p:nvSpPr>
            <p:cNvPr id="30" name="Rectangle: Rounded Corners 29">
              <a:extLst>
                <a:ext uri="{FF2B5EF4-FFF2-40B4-BE49-F238E27FC236}">
                  <a16:creationId xmlns:a16="http://schemas.microsoft.com/office/drawing/2014/main" id="{39A65B55-F45D-2D81-3D3E-7A196336191E}"/>
                </a:ext>
              </a:extLst>
            </p:cNvPr>
            <p:cNvSpPr/>
            <p:nvPr/>
          </p:nvSpPr>
          <p:spPr>
            <a:xfrm>
              <a:off x="8132325" y="5470311"/>
              <a:ext cx="4669276" cy="1040860"/>
            </a:xfrm>
            <a:prstGeom prst="roundRect">
              <a:avLst>
                <a:gd name="adj" fmla="val 50000"/>
              </a:avLst>
            </a:prstGeom>
            <a:ln w="19050">
              <a:solidFill>
                <a:srgbClr val="FFE17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31" name="Straight Connector 30">
              <a:extLst>
                <a:ext uri="{FF2B5EF4-FFF2-40B4-BE49-F238E27FC236}">
                  <a16:creationId xmlns:a16="http://schemas.microsoft.com/office/drawing/2014/main" id="{ACD33E8E-29E9-3B12-1168-DD6F98CFAC1E}"/>
                </a:ext>
              </a:extLst>
            </p:cNvPr>
            <p:cNvCxnSpPr/>
            <p:nvPr/>
          </p:nvCxnSpPr>
          <p:spPr>
            <a:xfrm>
              <a:off x="9007814" y="5664864"/>
              <a:ext cx="0" cy="651754"/>
            </a:xfrm>
            <a:prstGeom prst="line">
              <a:avLst/>
            </a:prstGeom>
            <a:ln w="19050">
              <a:solidFill>
                <a:srgbClr val="FFE176"/>
              </a:solidFill>
            </a:ln>
          </p:spPr>
          <p:style>
            <a:lnRef idx="1">
              <a:schemeClr val="accent5"/>
            </a:lnRef>
            <a:fillRef idx="0">
              <a:schemeClr val="accent5"/>
            </a:fillRef>
            <a:effectRef idx="0">
              <a:schemeClr val="accent5"/>
            </a:effectRef>
            <a:fontRef idx="minor">
              <a:schemeClr val="tx1"/>
            </a:fontRef>
          </p:style>
        </p:cxnSp>
        <p:sp>
          <p:nvSpPr>
            <p:cNvPr id="32" name="TextBox 31">
              <a:extLst>
                <a:ext uri="{FF2B5EF4-FFF2-40B4-BE49-F238E27FC236}">
                  <a16:creationId xmlns:a16="http://schemas.microsoft.com/office/drawing/2014/main" id="{E2EAC949-2ABA-DEEE-9847-524D850F5117}"/>
                </a:ext>
              </a:extLst>
            </p:cNvPr>
            <p:cNvSpPr txBox="1"/>
            <p:nvPr/>
          </p:nvSpPr>
          <p:spPr>
            <a:xfrm>
              <a:off x="9007815" y="5568669"/>
              <a:ext cx="1887055" cy="338554"/>
            </a:xfrm>
            <a:prstGeom prst="rect">
              <a:avLst/>
            </a:prstGeom>
            <a:noFill/>
          </p:spPr>
          <p:txBody>
            <a:bodyPr wrap="none" rtlCol="0">
              <a:spAutoFit/>
            </a:bodyPr>
            <a:lstStyle/>
            <a:p>
              <a:r>
                <a:rPr lang="en-IN" sz="1600" b="1" dirty="0"/>
                <a:t>Technical Processes</a:t>
              </a:r>
            </a:p>
          </p:txBody>
        </p:sp>
        <p:sp>
          <p:nvSpPr>
            <p:cNvPr id="33" name="TextBox 32">
              <a:extLst>
                <a:ext uri="{FF2B5EF4-FFF2-40B4-BE49-F238E27FC236}">
                  <a16:creationId xmlns:a16="http://schemas.microsoft.com/office/drawing/2014/main" id="{7DE433E3-3655-52F8-9127-8541B3D8843E}"/>
                </a:ext>
              </a:extLst>
            </p:cNvPr>
            <p:cNvSpPr txBox="1"/>
            <p:nvPr/>
          </p:nvSpPr>
          <p:spPr>
            <a:xfrm>
              <a:off x="9007814" y="5835222"/>
              <a:ext cx="3424136" cy="584775"/>
            </a:xfrm>
            <a:prstGeom prst="rect">
              <a:avLst/>
            </a:prstGeom>
            <a:noFill/>
          </p:spPr>
          <p:txBody>
            <a:bodyPr wrap="square" rtlCol="0">
              <a:spAutoFit/>
            </a:bodyPr>
            <a:lstStyle/>
            <a:p>
              <a:r>
                <a:rPr lang="en-US" sz="1600" dirty="0">
                  <a:solidFill>
                    <a:schemeClr val="bg1">
                      <a:lumMod val="50000"/>
                    </a:schemeClr>
                  </a:solidFill>
                </a:rPr>
                <a:t>Project methodologies and documenting information</a:t>
              </a:r>
              <a:endParaRPr lang="en-IN" sz="1600" dirty="0">
                <a:solidFill>
                  <a:schemeClr val="bg1">
                    <a:lumMod val="50000"/>
                  </a:schemeClr>
                </a:solidFill>
              </a:endParaRPr>
            </a:p>
          </p:txBody>
        </p:sp>
        <p:pic>
          <p:nvPicPr>
            <p:cNvPr id="34" name="Picture 33">
              <a:extLst>
                <a:ext uri="{FF2B5EF4-FFF2-40B4-BE49-F238E27FC236}">
                  <a16:creationId xmlns:a16="http://schemas.microsoft.com/office/drawing/2014/main" id="{2BF6D694-36A3-443A-9E14-757B8945C23F}"/>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8296590" y="5717261"/>
              <a:ext cx="546959" cy="546959"/>
            </a:xfrm>
            <a:prstGeom prst="rect">
              <a:avLst/>
            </a:prstGeom>
          </p:spPr>
        </p:pic>
      </p:grpSp>
    </p:spTree>
    <p:extLst>
      <p:ext uri="{BB962C8B-B14F-4D97-AF65-F5344CB8AC3E}">
        <p14:creationId xmlns:p14="http://schemas.microsoft.com/office/powerpoint/2010/main" val="40889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491BD-D54D-7C5D-566A-1195B42740DA}"/>
              </a:ext>
            </a:extLst>
          </p:cNvPr>
          <p:cNvSpPr>
            <a:spLocks noGrp="1"/>
          </p:cNvSpPr>
          <p:nvPr>
            <p:ph type="title"/>
          </p:nvPr>
        </p:nvSpPr>
        <p:spPr/>
        <p:txBody>
          <a:bodyPr/>
          <a:lstStyle/>
          <a:p>
            <a:r>
              <a:rPr lang="en-US" dirty="0"/>
              <a:t>Project Integration Management (contd.)</a:t>
            </a:r>
            <a:endParaRPr lang="en-IN" dirty="0"/>
          </a:p>
        </p:txBody>
      </p:sp>
      <p:sp>
        <p:nvSpPr>
          <p:cNvPr id="3" name="Content Placeholder 2">
            <a:extLst>
              <a:ext uri="{FF2B5EF4-FFF2-40B4-BE49-F238E27FC236}">
                <a16:creationId xmlns:a16="http://schemas.microsoft.com/office/drawing/2014/main" id="{8D3C3462-B8A5-0373-3255-BDCEDEFF4CFC}"/>
              </a:ext>
            </a:extLst>
          </p:cNvPr>
          <p:cNvSpPr>
            <a:spLocks noGrp="1"/>
          </p:cNvSpPr>
          <p:nvPr>
            <p:ph idx="1"/>
          </p:nvPr>
        </p:nvSpPr>
        <p:spPr/>
        <p:txBody>
          <a:bodyPr/>
          <a:lstStyle/>
          <a:p>
            <a:pPr marL="904875" lvl="1" indent="-457200" defTabSz="808038">
              <a:buAutoNum type="arabicPeriod" startAt="5"/>
            </a:pPr>
            <a:r>
              <a:rPr lang="en-US" b="1" dirty="0">
                <a:solidFill>
                  <a:schemeClr val="accent6"/>
                </a:solidFill>
              </a:rPr>
              <a:t>Performing integrated change control</a:t>
            </a:r>
            <a:r>
              <a:rPr lang="en-US" dirty="0"/>
              <a:t> involves </a:t>
            </a:r>
            <a:r>
              <a:rPr lang="en-US" b="1" dirty="0">
                <a:solidFill>
                  <a:schemeClr val="tx2"/>
                </a:solidFill>
              </a:rPr>
              <a:t>identifying</a:t>
            </a:r>
            <a:r>
              <a:rPr lang="en-US" dirty="0"/>
              <a:t>, </a:t>
            </a:r>
            <a:r>
              <a:rPr lang="en-US" b="1" dirty="0">
                <a:solidFill>
                  <a:schemeClr val="tx2"/>
                </a:solidFill>
              </a:rPr>
              <a:t>evaluating</a:t>
            </a:r>
            <a:r>
              <a:rPr lang="en-US" dirty="0"/>
              <a:t>, and </a:t>
            </a:r>
            <a:r>
              <a:rPr lang="en-US" b="1" dirty="0">
                <a:solidFill>
                  <a:schemeClr val="tx2"/>
                </a:solidFill>
              </a:rPr>
              <a:t>managing changes</a:t>
            </a:r>
            <a:r>
              <a:rPr lang="en-US" dirty="0"/>
              <a:t> throughout the project life cycle.</a:t>
            </a:r>
          </a:p>
          <a:p>
            <a:pPr marL="1343025" lvl="1" indent="-457200" defTabSz="808038"/>
            <a:r>
              <a:rPr lang="en-US" sz="2000" dirty="0"/>
              <a:t>The outputs of the processes from 3-5 are </a:t>
            </a:r>
            <a:r>
              <a:rPr lang="en-US" sz="2000" b="1" dirty="0"/>
              <a:t>deliverables</a:t>
            </a:r>
            <a:r>
              <a:rPr lang="en-US" sz="2000" dirty="0"/>
              <a:t>, </a:t>
            </a:r>
            <a:r>
              <a:rPr lang="en-US" sz="2000" b="1" dirty="0"/>
              <a:t>work performance information</a:t>
            </a:r>
            <a:r>
              <a:rPr lang="en-US" sz="2000" dirty="0"/>
              <a:t>, </a:t>
            </a:r>
            <a:r>
              <a:rPr lang="en-US" sz="2000" b="1" dirty="0"/>
              <a:t>change requests</a:t>
            </a:r>
            <a:r>
              <a:rPr lang="en-US" sz="2000" dirty="0"/>
              <a:t>, </a:t>
            </a:r>
            <a:r>
              <a:rPr lang="en-US" sz="2000" b="1" dirty="0"/>
              <a:t>project management plan updates</a:t>
            </a:r>
            <a:r>
              <a:rPr lang="en-US" sz="2000" dirty="0"/>
              <a:t>, and </a:t>
            </a:r>
            <a:r>
              <a:rPr lang="en-US" sz="2000" b="1" dirty="0"/>
              <a:t>project documents updates</a:t>
            </a:r>
            <a:r>
              <a:rPr lang="en-US" sz="2000" dirty="0"/>
              <a:t>.</a:t>
            </a:r>
          </a:p>
          <a:p>
            <a:pPr marL="904875" lvl="1" indent="-457200" defTabSz="895350">
              <a:buAutoNum type="arabicPeriod" startAt="6"/>
            </a:pPr>
            <a:r>
              <a:rPr lang="en-US" b="1" dirty="0">
                <a:solidFill>
                  <a:schemeClr val="accent6"/>
                </a:solidFill>
              </a:rPr>
              <a:t>Closing the project or phase</a:t>
            </a:r>
            <a:r>
              <a:rPr lang="en-US" dirty="0"/>
              <a:t> involves finalizing all activities to </a:t>
            </a:r>
            <a:r>
              <a:rPr lang="en-US" b="1" dirty="0">
                <a:solidFill>
                  <a:schemeClr val="tx2"/>
                </a:solidFill>
              </a:rPr>
              <a:t>formally close the project</a:t>
            </a:r>
            <a:r>
              <a:rPr lang="en-US" dirty="0"/>
              <a:t> or phase.</a:t>
            </a:r>
          </a:p>
          <a:p>
            <a:pPr marL="1254125" lvl="1" indent="-342900" defTabSz="895350"/>
            <a:r>
              <a:rPr lang="en-US" sz="2000" dirty="0"/>
              <a:t>Outputs of this process include </a:t>
            </a:r>
            <a:r>
              <a:rPr lang="en-US" sz="2000" b="1" dirty="0"/>
              <a:t>final product</a:t>
            </a:r>
            <a:r>
              <a:rPr lang="en-US" sz="2000" dirty="0"/>
              <a:t>, </a:t>
            </a:r>
            <a:r>
              <a:rPr lang="en-US" sz="2000" b="1" dirty="0"/>
              <a:t>service</a:t>
            </a:r>
            <a:r>
              <a:rPr lang="en-US" sz="2000" dirty="0"/>
              <a:t>, or </a:t>
            </a:r>
            <a:r>
              <a:rPr lang="en-US" sz="2000" b="1" dirty="0"/>
              <a:t>result</a:t>
            </a:r>
            <a:r>
              <a:rPr lang="en-US" sz="2000" dirty="0"/>
              <a:t> </a:t>
            </a:r>
            <a:r>
              <a:rPr lang="en-US" sz="2000" b="1" dirty="0"/>
              <a:t>transition</a:t>
            </a:r>
            <a:r>
              <a:rPr lang="en-US" sz="2000" dirty="0"/>
              <a:t> and organizational process assets updates.</a:t>
            </a:r>
          </a:p>
          <a:p>
            <a:pPr marL="104776" indent="-457200"/>
            <a:r>
              <a:rPr lang="en-US" dirty="0"/>
              <a:t>Someone must </a:t>
            </a:r>
            <a:r>
              <a:rPr lang="en-US" b="1" dirty="0"/>
              <a:t>take responsibility for coordinating</a:t>
            </a:r>
            <a:r>
              <a:rPr lang="en-US" dirty="0"/>
              <a:t> all of the people, plans, and work required to complete a project. </a:t>
            </a:r>
          </a:p>
          <a:p>
            <a:pPr marL="104776" indent="-457200"/>
            <a:r>
              <a:rPr lang="en-US" dirty="0"/>
              <a:t>Someone must </a:t>
            </a:r>
            <a:r>
              <a:rPr lang="en-US" b="1" dirty="0"/>
              <a:t>focus on the big picture</a:t>
            </a:r>
            <a:r>
              <a:rPr lang="en-US" dirty="0"/>
              <a:t> of the project and steer the project team toward successful completion. </a:t>
            </a:r>
          </a:p>
          <a:p>
            <a:pPr marL="104776" indent="-457200"/>
            <a:r>
              <a:rPr lang="en-US" dirty="0"/>
              <a:t>Someone must </a:t>
            </a:r>
            <a:r>
              <a:rPr lang="en-US" b="1" dirty="0"/>
              <a:t>make the final decisions</a:t>
            </a:r>
            <a:r>
              <a:rPr lang="en-US" dirty="0"/>
              <a:t> when conflicts occur among project goals or people.</a:t>
            </a:r>
          </a:p>
          <a:p>
            <a:pPr marL="104776" indent="-457200"/>
            <a:r>
              <a:rPr lang="en-US" dirty="0"/>
              <a:t>Someone must </a:t>
            </a:r>
            <a:r>
              <a:rPr lang="en-US" b="1" dirty="0"/>
              <a:t>communicate key project information </a:t>
            </a:r>
            <a:r>
              <a:rPr lang="en-US" dirty="0"/>
              <a:t>to top management.</a:t>
            </a:r>
          </a:p>
          <a:p>
            <a:pPr marL="104776" indent="-457200"/>
            <a:r>
              <a:rPr lang="en-US" dirty="0"/>
              <a:t>The responsibilities belong to the </a:t>
            </a:r>
            <a:r>
              <a:rPr lang="en-US" b="1" dirty="0"/>
              <a:t>project manager</a:t>
            </a:r>
            <a:r>
              <a:rPr lang="en-US" dirty="0"/>
              <a:t>, whose chief means for accomplishing all     these tasks is </a:t>
            </a:r>
            <a:r>
              <a:rPr lang="en-US" b="1" dirty="0"/>
              <a:t>project integration management</a:t>
            </a:r>
            <a:r>
              <a:rPr lang="en-US" dirty="0"/>
              <a:t>.</a:t>
            </a:r>
            <a:endParaRPr lang="en-US" sz="2800" dirty="0"/>
          </a:p>
        </p:txBody>
      </p:sp>
    </p:spTree>
    <p:extLst>
      <p:ext uri="{BB962C8B-B14F-4D97-AF65-F5344CB8AC3E}">
        <p14:creationId xmlns:p14="http://schemas.microsoft.com/office/powerpoint/2010/main" val="167750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95835-A383-DA68-3796-E2D0E84ED92B}"/>
              </a:ext>
            </a:extLst>
          </p:cNvPr>
          <p:cNvSpPr>
            <a:spLocks noGrp="1"/>
          </p:cNvSpPr>
          <p:nvPr>
            <p:ph type="title"/>
          </p:nvPr>
        </p:nvSpPr>
        <p:spPr/>
        <p:txBody>
          <a:bodyPr/>
          <a:lstStyle/>
          <a:p>
            <a:r>
              <a:rPr lang="en-IN" dirty="0"/>
              <a:t>Scope, Schedule and Budget Information</a:t>
            </a:r>
          </a:p>
        </p:txBody>
      </p:sp>
      <p:sp>
        <p:nvSpPr>
          <p:cNvPr id="3" name="Content Placeholder 2">
            <a:extLst>
              <a:ext uri="{FF2B5EF4-FFF2-40B4-BE49-F238E27FC236}">
                <a16:creationId xmlns:a16="http://schemas.microsoft.com/office/drawing/2014/main" id="{B6D282DA-C4AD-AA24-C68D-98D8D3955B47}"/>
              </a:ext>
            </a:extLst>
          </p:cNvPr>
          <p:cNvSpPr>
            <a:spLocks noGrp="1"/>
          </p:cNvSpPr>
          <p:nvPr>
            <p:ph idx="1"/>
          </p:nvPr>
        </p:nvSpPr>
        <p:spPr>
          <a:xfrm>
            <a:off x="131180" y="902356"/>
            <a:ext cx="11940846" cy="5590565"/>
          </a:xfrm>
        </p:spPr>
        <p:txBody>
          <a:bodyPr/>
          <a:lstStyle/>
          <a:p>
            <a:r>
              <a:rPr lang="en-US" dirty="0"/>
              <a:t>The </a:t>
            </a:r>
            <a:r>
              <a:rPr lang="en-US" b="1" dirty="0">
                <a:solidFill>
                  <a:schemeClr val="accent6"/>
                </a:solidFill>
              </a:rPr>
              <a:t>scope management plan </a:t>
            </a:r>
            <a:r>
              <a:rPr lang="en-US" dirty="0"/>
              <a:t>summarizes the following:</a:t>
            </a:r>
          </a:p>
          <a:p>
            <a:pPr lvl="1"/>
            <a:r>
              <a:rPr lang="en-US" b="1" dirty="0"/>
              <a:t>Major work packages</a:t>
            </a:r>
            <a:r>
              <a:rPr lang="en-US" dirty="0"/>
              <a:t>: A project manager usually organizes the project work into several work packages using a </a:t>
            </a:r>
            <a:r>
              <a:rPr lang="en-US" b="1" dirty="0"/>
              <a:t>work breakdown structure (WBS)</a:t>
            </a:r>
            <a:r>
              <a:rPr lang="en-US" dirty="0"/>
              <a:t>. </a:t>
            </a:r>
          </a:p>
          <a:p>
            <a:pPr lvl="1"/>
            <a:r>
              <a:rPr lang="en-US" b="1" dirty="0"/>
              <a:t>Key deliverables</a:t>
            </a:r>
            <a:r>
              <a:rPr lang="en-US" dirty="0"/>
              <a:t>: This section lists and describes the </a:t>
            </a:r>
            <a:r>
              <a:rPr lang="en-US" b="1" dirty="0"/>
              <a:t>key products </a:t>
            </a:r>
            <a:r>
              <a:rPr lang="en-US" dirty="0"/>
              <a:t>created as part of the project. It should also describe the </a:t>
            </a:r>
            <a:r>
              <a:rPr lang="en-US" b="1" dirty="0"/>
              <a:t>quality expectations </a:t>
            </a:r>
            <a:r>
              <a:rPr lang="en-US" dirty="0"/>
              <a:t>for the product deliverables.</a:t>
            </a:r>
          </a:p>
          <a:p>
            <a:pPr lvl="1"/>
            <a:r>
              <a:rPr lang="en-US" b="1" dirty="0"/>
              <a:t>Other work-related information</a:t>
            </a:r>
            <a:r>
              <a:rPr lang="en-US" dirty="0"/>
              <a:t>: It might list </a:t>
            </a:r>
            <a:r>
              <a:rPr lang="en-US" b="1" dirty="0"/>
              <a:t>specific hardware or software</a:t>
            </a:r>
            <a:r>
              <a:rPr lang="en-US" dirty="0"/>
              <a:t> to use on the project or certain specifications to follow.</a:t>
            </a:r>
          </a:p>
          <a:p>
            <a:r>
              <a:rPr lang="en-US" b="1" dirty="0">
                <a:solidFill>
                  <a:schemeClr val="accent6"/>
                </a:solidFill>
              </a:rPr>
              <a:t>Schedule Information section</a:t>
            </a:r>
            <a:r>
              <a:rPr lang="en-US" dirty="0"/>
              <a:t> include the followings:</a:t>
            </a:r>
          </a:p>
          <a:p>
            <a:pPr lvl="1"/>
            <a:r>
              <a:rPr lang="en-US" b="1" dirty="0"/>
              <a:t>Summary schedule</a:t>
            </a:r>
            <a:r>
              <a:rPr lang="en-US" dirty="0"/>
              <a:t> provides </a:t>
            </a:r>
            <a:r>
              <a:rPr lang="en-US" b="1" dirty="0"/>
              <a:t>one-page summary</a:t>
            </a:r>
            <a:r>
              <a:rPr lang="en-US" dirty="0"/>
              <a:t> of the overall </a:t>
            </a:r>
            <a:r>
              <a:rPr lang="en-US" b="1" dirty="0"/>
              <a:t>project schedule</a:t>
            </a:r>
            <a:r>
              <a:rPr lang="en-US" dirty="0"/>
              <a:t>. It might list only </a:t>
            </a:r>
            <a:r>
              <a:rPr lang="en-US" b="1" dirty="0"/>
              <a:t>key deliverables </a:t>
            </a:r>
            <a:r>
              <a:rPr lang="en-US" dirty="0"/>
              <a:t>and their planned </a:t>
            </a:r>
            <a:r>
              <a:rPr lang="en-US" b="1" dirty="0"/>
              <a:t>completion dates </a:t>
            </a:r>
            <a:r>
              <a:rPr lang="en-US" dirty="0"/>
              <a:t>using </a:t>
            </a:r>
            <a:r>
              <a:rPr lang="en-US" b="1" dirty="0"/>
              <a:t>Gantt chart</a:t>
            </a:r>
            <a:r>
              <a:rPr lang="en-US" dirty="0"/>
              <a:t>. </a:t>
            </a:r>
          </a:p>
          <a:p>
            <a:pPr lvl="1"/>
            <a:r>
              <a:rPr lang="en-US" b="1" dirty="0"/>
              <a:t>Detailed schedule</a:t>
            </a:r>
            <a:r>
              <a:rPr lang="en-US" dirty="0"/>
              <a:t> provides more </a:t>
            </a:r>
            <a:r>
              <a:rPr lang="en-US" b="1" dirty="0"/>
              <a:t>detailed </a:t>
            </a:r>
            <a:r>
              <a:rPr lang="en-US" dirty="0"/>
              <a:t>information about the </a:t>
            </a:r>
            <a:r>
              <a:rPr lang="en-US" b="1" dirty="0"/>
              <a:t>project schedule</a:t>
            </a:r>
            <a:r>
              <a:rPr lang="en-US" dirty="0"/>
              <a:t>. It should reference the schedule management </a:t>
            </a:r>
            <a:r>
              <a:rPr lang="en-US" b="1" dirty="0"/>
              <a:t>plan </a:t>
            </a:r>
            <a:r>
              <a:rPr lang="en-US" dirty="0"/>
              <a:t>and discuss </a:t>
            </a:r>
            <a:r>
              <a:rPr lang="en-US" b="1" dirty="0"/>
              <a:t>dependencies </a:t>
            </a:r>
            <a:r>
              <a:rPr lang="en-US" dirty="0"/>
              <a:t>among project activities that could affect the project schedule.</a:t>
            </a:r>
          </a:p>
          <a:p>
            <a:r>
              <a:rPr lang="en-US" dirty="0"/>
              <a:t>The </a:t>
            </a:r>
            <a:r>
              <a:rPr lang="en-US" b="1" dirty="0">
                <a:solidFill>
                  <a:schemeClr val="accent6"/>
                </a:solidFill>
              </a:rPr>
              <a:t>summary budget </a:t>
            </a:r>
            <a:r>
              <a:rPr lang="en-US" dirty="0"/>
              <a:t>includes the </a:t>
            </a:r>
            <a:r>
              <a:rPr lang="en-US" b="1" dirty="0"/>
              <a:t>total estimate </a:t>
            </a:r>
            <a:r>
              <a:rPr lang="en-US" dirty="0"/>
              <a:t>of the overall project’s budget. </a:t>
            </a:r>
          </a:p>
          <a:p>
            <a:pPr lvl="1"/>
            <a:r>
              <a:rPr lang="en-US" dirty="0"/>
              <a:t>It could also include the </a:t>
            </a:r>
            <a:r>
              <a:rPr lang="en-US" b="1" dirty="0"/>
              <a:t>budget estimate </a:t>
            </a:r>
            <a:r>
              <a:rPr lang="en-US" dirty="0"/>
              <a:t>for each month or year by certain budget categories. </a:t>
            </a:r>
          </a:p>
          <a:p>
            <a:pPr lvl="1"/>
            <a:r>
              <a:rPr lang="en-US" b="1" dirty="0"/>
              <a:t>Detailed budget</a:t>
            </a:r>
            <a:r>
              <a:rPr lang="en-US" dirty="0"/>
              <a:t> section summarizes the contents of the cost management plan and includes </a:t>
            </a:r>
          </a:p>
          <a:p>
            <a:pPr marL="457200" lvl="1" indent="0">
              <a:buNone/>
            </a:pPr>
            <a:r>
              <a:rPr lang="en-US" dirty="0"/>
              <a:t>      more detailed budget information.</a:t>
            </a:r>
          </a:p>
          <a:p>
            <a:pPr lvl="1"/>
            <a:endParaRPr lang="en-IN" dirty="0"/>
          </a:p>
        </p:txBody>
      </p:sp>
    </p:spTree>
    <p:extLst>
      <p:ext uri="{BB962C8B-B14F-4D97-AF65-F5344CB8AC3E}">
        <p14:creationId xmlns:p14="http://schemas.microsoft.com/office/powerpoint/2010/main" val="17823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Monitoring and Controlling a Project Work</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- 6</a:t>
            </a:r>
          </a:p>
        </p:txBody>
      </p:sp>
    </p:spTree>
    <p:extLst>
      <p:ext uri="{BB962C8B-B14F-4D97-AF65-F5344CB8AC3E}">
        <p14:creationId xmlns:p14="http://schemas.microsoft.com/office/powerpoint/2010/main" val="409579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D47E4-9E2E-69E6-7C4F-A236CFD27655}"/>
              </a:ext>
            </a:extLst>
          </p:cNvPr>
          <p:cNvSpPr>
            <a:spLocks noGrp="1"/>
          </p:cNvSpPr>
          <p:nvPr>
            <p:ph type="title"/>
          </p:nvPr>
        </p:nvSpPr>
        <p:spPr/>
        <p:txBody>
          <a:bodyPr/>
          <a:lstStyle/>
          <a:p>
            <a:r>
              <a:rPr lang="en-US" dirty="0"/>
              <a:t>Monitoring and Controlling</a:t>
            </a:r>
            <a:endParaRPr lang="en-IN" dirty="0"/>
          </a:p>
        </p:txBody>
      </p:sp>
      <p:sp>
        <p:nvSpPr>
          <p:cNvPr id="3" name="Content Placeholder 2">
            <a:extLst>
              <a:ext uri="{FF2B5EF4-FFF2-40B4-BE49-F238E27FC236}">
                <a16:creationId xmlns:a16="http://schemas.microsoft.com/office/drawing/2014/main" id="{6AE66EA1-BC5A-9C00-F020-91ECCDE9B30B}"/>
              </a:ext>
            </a:extLst>
          </p:cNvPr>
          <p:cNvSpPr>
            <a:spLocks noGrp="1"/>
          </p:cNvSpPr>
          <p:nvPr>
            <p:ph idx="1"/>
          </p:nvPr>
        </p:nvSpPr>
        <p:spPr/>
        <p:txBody>
          <a:bodyPr/>
          <a:lstStyle/>
          <a:p>
            <a:r>
              <a:rPr lang="en-US" b="1" dirty="0">
                <a:solidFill>
                  <a:schemeClr val="accent6"/>
                </a:solidFill>
              </a:rPr>
              <a:t>Monitoring</a:t>
            </a:r>
            <a:r>
              <a:rPr lang="en-US" b="1" dirty="0"/>
              <a:t> </a:t>
            </a:r>
            <a:r>
              <a:rPr lang="en-US" dirty="0"/>
              <a:t>project work includes </a:t>
            </a:r>
            <a:r>
              <a:rPr lang="en-US" b="1" dirty="0"/>
              <a:t>collecting</a:t>
            </a:r>
            <a:r>
              <a:rPr lang="en-US" dirty="0"/>
              <a:t>, </a:t>
            </a:r>
            <a:r>
              <a:rPr lang="en-US" b="1" dirty="0"/>
              <a:t>measuring</a:t>
            </a:r>
            <a:r>
              <a:rPr lang="en-US" dirty="0"/>
              <a:t>, and </a:t>
            </a:r>
            <a:r>
              <a:rPr lang="en-US" b="1" dirty="0"/>
              <a:t>distributing</a:t>
            </a:r>
            <a:r>
              <a:rPr lang="en-US" dirty="0"/>
              <a:t> performance information. </a:t>
            </a:r>
          </a:p>
          <a:p>
            <a:r>
              <a:rPr lang="en-US" dirty="0"/>
              <a:t>It also involves </a:t>
            </a:r>
            <a:r>
              <a:rPr lang="en-US" b="1" dirty="0"/>
              <a:t>calculating measurements </a:t>
            </a:r>
            <a:r>
              <a:rPr lang="en-US" dirty="0"/>
              <a:t>and </a:t>
            </a:r>
            <a:r>
              <a:rPr lang="en-US" b="1" dirty="0"/>
              <a:t>evaluating trends </a:t>
            </a:r>
            <a:r>
              <a:rPr lang="en-US" dirty="0"/>
              <a:t>to determine what </a:t>
            </a:r>
            <a:r>
              <a:rPr lang="en-US" b="1" dirty="0"/>
              <a:t>process improvements </a:t>
            </a:r>
            <a:r>
              <a:rPr lang="en-US" dirty="0"/>
              <a:t>can </a:t>
            </a:r>
            <a:r>
              <a:rPr lang="en-US" b="1" dirty="0"/>
              <a:t>be made</a:t>
            </a:r>
            <a:r>
              <a:rPr lang="en-US" dirty="0"/>
              <a:t>. </a:t>
            </a:r>
          </a:p>
          <a:p>
            <a:r>
              <a:rPr lang="en-US" dirty="0"/>
              <a:t>The project team should </a:t>
            </a:r>
            <a:r>
              <a:rPr lang="en-US" b="1" dirty="0"/>
              <a:t>continuously monitor project performance </a:t>
            </a:r>
            <a:r>
              <a:rPr lang="en-US" dirty="0"/>
              <a:t>to </a:t>
            </a:r>
            <a:r>
              <a:rPr lang="en-US" b="1" dirty="0"/>
              <a:t>assess </a:t>
            </a:r>
            <a:r>
              <a:rPr lang="en-US" dirty="0"/>
              <a:t>the overall </a:t>
            </a:r>
            <a:r>
              <a:rPr lang="en-US" b="1" dirty="0"/>
              <a:t>health </a:t>
            </a:r>
            <a:r>
              <a:rPr lang="en-US" dirty="0"/>
              <a:t>of the </a:t>
            </a:r>
            <a:r>
              <a:rPr lang="en-US" b="1" dirty="0"/>
              <a:t>project </a:t>
            </a:r>
            <a:r>
              <a:rPr lang="en-US" dirty="0"/>
              <a:t>and </a:t>
            </a:r>
            <a:r>
              <a:rPr lang="en-US" b="1" dirty="0"/>
              <a:t>identify areas </a:t>
            </a:r>
            <a:r>
              <a:rPr lang="en-US" dirty="0"/>
              <a:t>that </a:t>
            </a:r>
            <a:r>
              <a:rPr lang="en-US" b="1" dirty="0"/>
              <a:t>require special attention</a:t>
            </a:r>
            <a:r>
              <a:rPr lang="en-US" dirty="0"/>
              <a:t>.</a:t>
            </a:r>
          </a:p>
          <a:p>
            <a:r>
              <a:rPr lang="en-US" dirty="0"/>
              <a:t>Important inputs for monitoring and controlling project work are </a:t>
            </a:r>
          </a:p>
          <a:p>
            <a:pPr lvl="1"/>
            <a:r>
              <a:rPr lang="en-US" dirty="0"/>
              <a:t>The project management plan</a:t>
            </a:r>
          </a:p>
          <a:p>
            <a:pPr lvl="1"/>
            <a:r>
              <a:rPr lang="en-US" dirty="0"/>
              <a:t>Schedule and cost forecasts</a:t>
            </a:r>
          </a:p>
          <a:p>
            <a:pPr lvl="1"/>
            <a:r>
              <a:rPr lang="en-US" dirty="0"/>
              <a:t>Validated changes</a:t>
            </a:r>
          </a:p>
          <a:p>
            <a:pPr lvl="1"/>
            <a:r>
              <a:rPr lang="en-US" dirty="0"/>
              <a:t>Work performance information</a:t>
            </a:r>
          </a:p>
          <a:p>
            <a:pPr lvl="1"/>
            <a:r>
              <a:rPr lang="en-US" dirty="0"/>
              <a:t>Enterprise environmental factors</a:t>
            </a:r>
          </a:p>
          <a:p>
            <a:pPr lvl="1"/>
            <a:r>
              <a:rPr lang="en-US" dirty="0"/>
              <a:t>Organizational process assets</a:t>
            </a:r>
            <a:endParaRPr lang="en-IN" dirty="0"/>
          </a:p>
        </p:txBody>
      </p:sp>
    </p:spTree>
    <p:extLst>
      <p:ext uri="{BB962C8B-B14F-4D97-AF65-F5344CB8AC3E}">
        <p14:creationId xmlns:p14="http://schemas.microsoft.com/office/powerpoint/2010/main" val="227715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5F42F-2788-28AD-7A7F-462DCA336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E9F2B-FF14-D045-04F9-2C30C7058DA1}"/>
              </a:ext>
            </a:extLst>
          </p:cNvPr>
          <p:cNvSpPr>
            <a:spLocks noGrp="1"/>
          </p:cNvSpPr>
          <p:nvPr>
            <p:ph type="title"/>
          </p:nvPr>
        </p:nvSpPr>
        <p:spPr/>
        <p:txBody>
          <a:bodyPr/>
          <a:lstStyle/>
          <a:p>
            <a:r>
              <a:rPr lang="en-US" dirty="0"/>
              <a:t>Monitoring and Controlling – contd.</a:t>
            </a:r>
            <a:endParaRPr lang="en-IN" dirty="0"/>
          </a:p>
        </p:txBody>
      </p:sp>
      <p:sp>
        <p:nvSpPr>
          <p:cNvPr id="3" name="Content Placeholder 2">
            <a:extLst>
              <a:ext uri="{FF2B5EF4-FFF2-40B4-BE49-F238E27FC236}">
                <a16:creationId xmlns:a16="http://schemas.microsoft.com/office/drawing/2014/main" id="{D9121956-3B3C-3D42-27BE-B0300D0B0633}"/>
              </a:ext>
            </a:extLst>
          </p:cNvPr>
          <p:cNvSpPr>
            <a:spLocks noGrp="1"/>
          </p:cNvSpPr>
          <p:nvPr>
            <p:ph idx="1"/>
          </p:nvPr>
        </p:nvSpPr>
        <p:spPr/>
        <p:txBody>
          <a:bodyPr/>
          <a:lstStyle/>
          <a:p>
            <a:r>
              <a:rPr lang="en-US" dirty="0"/>
              <a:t>The </a:t>
            </a:r>
            <a:r>
              <a:rPr lang="en-US" b="1" dirty="0"/>
              <a:t>project management plan </a:t>
            </a:r>
            <a:r>
              <a:rPr lang="en-US" dirty="0"/>
              <a:t>provides the </a:t>
            </a:r>
            <a:r>
              <a:rPr lang="en-US" b="1" dirty="0"/>
              <a:t>baseline </a:t>
            </a:r>
            <a:r>
              <a:rPr lang="en-US" dirty="0"/>
              <a:t>for identifying and controlling project changes. </a:t>
            </a:r>
          </a:p>
          <a:p>
            <a:r>
              <a:rPr lang="en-US" dirty="0"/>
              <a:t>A </a:t>
            </a:r>
            <a:r>
              <a:rPr lang="en-US" b="1" dirty="0">
                <a:solidFill>
                  <a:schemeClr val="accent6"/>
                </a:solidFill>
              </a:rPr>
              <a:t>baseline</a:t>
            </a:r>
            <a:r>
              <a:rPr lang="en-US" dirty="0"/>
              <a:t> is the </a:t>
            </a:r>
            <a:r>
              <a:rPr lang="en-US" b="1" dirty="0"/>
              <a:t>approved project management plan </a:t>
            </a:r>
            <a:r>
              <a:rPr lang="en-US" i="1" dirty="0"/>
              <a:t>plus </a:t>
            </a:r>
            <a:r>
              <a:rPr lang="en-US" b="1" dirty="0"/>
              <a:t>approved changes</a:t>
            </a:r>
            <a:r>
              <a:rPr lang="en-US" dirty="0"/>
              <a:t>. </a:t>
            </a:r>
          </a:p>
          <a:p>
            <a:r>
              <a:rPr lang="en-US" dirty="0"/>
              <a:t>The project management plan includes a section that describes the </a:t>
            </a:r>
            <a:r>
              <a:rPr lang="en-US" b="1" dirty="0"/>
              <a:t>work to perform on a project</a:t>
            </a:r>
            <a:r>
              <a:rPr lang="en-US" dirty="0"/>
              <a:t>. </a:t>
            </a:r>
          </a:p>
          <a:p>
            <a:pPr lvl="1"/>
            <a:r>
              <a:rPr lang="en-US" dirty="0"/>
              <a:t>It describes the </a:t>
            </a:r>
            <a:r>
              <a:rPr lang="en-US" b="1" dirty="0"/>
              <a:t>key deliverables </a:t>
            </a:r>
            <a:r>
              <a:rPr lang="en-US" dirty="0"/>
              <a:t>for the project, the </a:t>
            </a:r>
            <a:r>
              <a:rPr lang="en-US" b="1" dirty="0"/>
              <a:t>products </a:t>
            </a:r>
            <a:r>
              <a:rPr lang="en-US" dirty="0"/>
              <a:t>of the project, and </a:t>
            </a:r>
            <a:r>
              <a:rPr lang="en-US" b="1" dirty="0"/>
              <a:t>quality requirements</a:t>
            </a:r>
            <a:r>
              <a:rPr lang="en-US" dirty="0"/>
              <a:t>. </a:t>
            </a:r>
          </a:p>
          <a:p>
            <a:r>
              <a:rPr lang="en-US" dirty="0"/>
              <a:t>The </a:t>
            </a:r>
            <a:r>
              <a:rPr lang="en-US" b="1" dirty="0"/>
              <a:t>schedule section </a:t>
            </a:r>
            <a:r>
              <a:rPr lang="en-US" dirty="0"/>
              <a:t>of the project management plan lists the </a:t>
            </a:r>
            <a:r>
              <a:rPr lang="en-US" b="1" dirty="0"/>
              <a:t>planned dates for completing key deliverables</a:t>
            </a:r>
            <a:r>
              <a:rPr lang="en-US" dirty="0"/>
              <a:t>, and the </a:t>
            </a:r>
            <a:r>
              <a:rPr lang="en-US" b="1" dirty="0"/>
              <a:t>budget section </a:t>
            </a:r>
            <a:r>
              <a:rPr lang="en-US" dirty="0"/>
              <a:t>of the plan provides the </a:t>
            </a:r>
            <a:r>
              <a:rPr lang="en-US" b="1" dirty="0"/>
              <a:t>planned cost </a:t>
            </a:r>
            <a:r>
              <a:rPr lang="en-US" dirty="0"/>
              <a:t>of these deliverables. </a:t>
            </a:r>
          </a:p>
          <a:p>
            <a:r>
              <a:rPr lang="en-US" b="1" dirty="0"/>
              <a:t>If </a:t>
            </a:r>
            <a:r>
              <a:rPr lang="en-US" dirty="0"/>
              <a:t>the project team or someone else causes </a:t>
            </a:r>
            <a:r>
              <a:rPr lang="en-US" b="1" dirty="0"/>
              <a:t>changes during project execution</a:t>
            </a:r>
            <a:r>
              <a:rPr lang="en-US" dirty="0"/>
              <a:t>, the team must </a:t>
            </a:r>
            <a:r>
              <a:rPr lang="en-US" b="1" dirty="0"/>
              <a:t>revise the project management plan </a:t>
            </a:r>
            <a:r>
              <a:rPr lang="en-US" dirty="0"/>
              <a:t>and have it </a:t>
            </a:r>
            <a:r>
              <a:rPr lang="en-US" b="1" dirty="0"/>
              <a:t>approved by the project sponsor</a:t>
            </a:r>
            <a:r>
              <a:rPr lang="en-US" dirty="0"/>
              <a:t>.</a:t>
            </a:r>
          </a:p>
          <a:p>
            <a:r>
              <a:rPr lang="en-US" b="1" dirty="0"/>
              <a:t>Schedule and cost forecasts</a:t>
            </a:r>
            <a:r>
              <a:rPr lang="en-US" dirty="0"/>
              <a:t>, </a:t>
            </a:r>
            <a:r>
              <a:rPr lang="en-US" b="1" dirty="0"/>
              <a:t>validated changes</a:t>
            </a:r>
            <a:r>
              <a:rPr lang="en-US" dirty="0"/>
              <a:t>, and </a:t>
            </a:r>
            <a:r>
              <a:rPr lang="en-US" b="1" dirty="0"/>
              <a:t>work performance </a:t>
            </a:r>
            <a:r>
              <a:rPr lang="en-US" dirty="0"/>
              <a:t>information provide details on </a:t>
            </a:r>
            <a:r>
              <a:rPr lang="en-US" b="1" dirty="0"/>
              <a:t>how project execution is going</a:t>
            </a:r>
            <a:r>
              <a:rPr lang="en-US" dirty="0"/>
              <a:t>. </a:t>
            </a:r>
          </a:p>
        </p:txBody>
      </p:sp>
    </p:spTree>
    <p:extLst>
      <p:ext uri="{BB962C8B-B14F-4D97-AF65-F5344CB8AC3E}">
        <p14:creationId xmlns:p14="http://schemas.microsoft.com/office/powerpoint/2010/main" val="84534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7EDC-6F5C-E367-1105-9579EE29C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D23BD-9AD2-018A-5A9A-7071FF606671}"/>
              </a:ext>
            </a:extLst>
          </p:cNvPr>
          <p:cNvSpPr>
            <a:spLocks noGrp="1"/>
          </p:cNvSpPr>
          <p:nvPr>
            <p:ph type="title"/>
          </p:nvPr>
        </p:nvSpPr>
        <p:spPr/>
        <p:txBody>
          <a:bodyPr/>
          <a:lstStyle/>
          <a:p>
            <a:r>
              <a:rPr lang="en-US" dirty="0"/>
              <a:t>Monitoring and Controlling – contd.</a:t>
            </a:r>
            <a:endParaRPr lang="en-IN" dirty="0"/>
          </a:p>
        </p:txBody>
      </p:sp>
      <p:sp>
        <p:nvSpPr>
          <p:cNvPr id="3" name="Content Placeholder 2">
            <a:extLst>
              <a:ext uri="{FF2B5EF4-FFF2-40B4-BE49-F238E27FC236}">
                <a16:creationId xmlns:a16="http://schemas.microsoft.com/office/drawing/2014/main" id="{A6097B45-8CFF-0F9C-1674-0A892AB8F322}"/>
              </a:ext>
            </a:extLst>
          </p:cNvPr>
          <p:cNvSpPr>
            <a:spLocks noGrp="1"/>
          </p:cNvSpPr>
          <p:nvPr>
            <p:ph idx="1"/>
          </p:nvPr>
        </p:nvSpPr>
        <p:spPr/>
        <p:txBody>
          <a:bodyPr/>
          <a:lstStyle/>
          <a:p>
            <a:r>
              <a:rPr lang="en-US" dirty="0"/>
              <a:t>Important </a:t>
            </a:r>
            <a:r>
              <a:rPr lang="en-US" b="1" dirty="0"/>
              <a:t>outputs of monitoring and controlling project work </a:t>
            </a:r>
            <a:r>
              <a:rPr lang="en-US" dirty="0"/>
              <a:t>include </a:t>
            </a:r>
            <a:r>
              <a:rPr lang="en-US" b="1" dirty="0"/>
              <a:t>change requests </a:t>
            </a:r>
            <a:r>
              <a:rPr lang="en-US" dirty="0"/>
              <a:t>and </a:t>
            </a:r>
            <a:r>
              <a:rPr lang="en-US" b="1" dirty="0"/>
              <a:t>work performance reports</a:t>
            </a:r>
            <a:r>
              <a:rPr lang="en-US" dirty="0"/>
              <a:t>. </a:t>
            </a:r>
          </a:p>
          <a:p>
            <a:pPr lvl="1"/>
            <a:r>
              <a:rPr lang="en-US" dirty="0"/>
              <a:t>Change requests include </a:t>
            </a:r>
            <a:r>
              <a:rPr lang="en-US" b="1" dirty="0"/>
              <a:t>recommended corrective </a:t>
            </a:r>
            <a:r>
              <a:rPr lang="en-US" dirty="0"/>
              <a:t>and </a:t>
            </a:r>
            <a:r>
              <a:rPr lang="en-US" b="1" dirty="0"/>
              <a:t>preventive actions </a:t>
            </a:r>
            <a:r>
              <a:rPr lang="en-US" dirty="0"/>
              <a:t>and </a:t>
            </a:r>
            <a:r>
              <a:rPr lang="en-US" b="1" dirty="0"/>
              <a:t>defect repairs</a:t>
            </a:r>
            <a:r>
              <a:rPr lang="en-US" dirty="0"/>
              <a:t>. </a:t>
            </a:r>
          </a:p>
          <a:p>
            <a:pPr lvl="2"/>
            <a:r>
              <a:rPr lang="en-US" b="1" dirty="0">
                <a:solidFill>
                  <a:schemeClr val="tx2"/>
                </a:solidFill>
              </a:rPr>
              <a:t>Corrective actions</a:t>
            </a:r>
            <a:r>
              <a:rPr lang="en-US" dirty="0"/>
              <a:t> should result in </a:t>
            </a:r>
            <a:r>
              <a:rPr lang="en-US" b="1" dirty="0"/>
              <a:t>improvements in project performance</a:t>
            </a:r>
            <a:r>
              <a:rPr lang="en-US" dirty="0"/>
              <a:t>. </a:t>
            </a:r>
            <a:r>
              <a:rPr lang="en-US" i="1" dirty="0"/>
              <a:t>E.g., if project team members have not been reporting hours that they worked, a corrective action would show them how to enter the information and let them know that they need to do it. </a:t>
            </a:r>
          </a:p>
          <a:p>
            <a:pPr lvl="2"/>
            <a:r>
              <a:rPr lang="en-US" b="1" dirty="0">
                <a:solidFill>
                  <a:schemeClr val="tx2"/>
                </a:solidFill>
              </a:rPr>
              <a:t>Preventive actions</a:t>
            </a:r>
            <a:r>
              <a:rPr lang="en-US" dirty="0"/>
              <a:t> reduce the </a:t>
            </a:r>
            <a:r>
              <a:rPr lang="en-US" b="1" dirty="0"/>
              <a:t>probability of negative consequences </a:t>
            </a:r>
            <a:r>
              <a:rPr lang="en-US" dirty="0"/>
              <a:t>associated with project risks. </a:t>
            </a:r>
            <a:r>
              <a:rPr lang="en-US" i="1" dirty="0"/>
              <a:t>E.g., modifying a time tracking system screen to avoid common errors people have made in the past.</a:t>
            </a:r>
            <a:r>
              <a:rPr lang="en-US" dirty="0"/>
              <a:t> </a:t>
            </a:r>
          </a:p>
          <a:p>
            <a:pPr lvl="2"/>
            <a:r>
              <a:rPr lang="en-US" b="1" dirty="0">
                <a:solidFill>
                  <a:schemeClr val="tx2"/>
                </a:solidFill>
              </a:rPr>
              <a:t>Defect repairs</a:t>
            </a:r>
            <a:r>
              <a:rPr lang="en-US" dirty="0"/>
              <a:t> involve </a:t>
            </a:r>
            <a:r>
              <a:rPr lang="en-US" b="1" dirty="0"/>
              <a:t>bringing defective deliverables into agreement with requirements</a:t>
            </a:r>
            <a:r>
              <a:rPr lang="en-US" dirty="0"/>
              <a:t>. </a:t>
            </a:r>
            <a:r>
              <a:rPr lang="en-US" i="1" dirty="0"/>
              <a:t>E.g., having someone redo an incorrect entry.</a:t>
            </a:r>
          </a:p>
          <a:p>
            <a:r>
              <a:rPr lang="en-US" b="1" dirty="0"/>
              <a:t>Work performance reports </a:t>
            </a:r>
            <a:r>
              <a:rPr lang="en-US" dirty="0"/>
              <a:t>include </a:t>
            </a:r>
            <a:r>
              <a:rPr lang="en-US" b="1" dirty="0"/>
              <a:t>status reports</a:t>
            </a:r>
            <a:r>
              <a:rPr lang="en-US" dirty="0"/>
              <a:t>, </a:t>
            </a:r>
            <a:r>
              <a:rPr lang="en-US" b="1" dirty="0"/>
              <a:t>progress reports</a:t>
            </a:r>
            <a:r>
              <a:rPr lang="en-US" dirty="0"/>
              <a:t>, and other </a:t>
            </a:r>
            <a:r>
              <a:rPr lang="en-US" b="1" dirty="0"/>
              <a:t>documents </a:t>
            </a:r>
            <a:r>
              <a:rPr lang="en-US" dirty="0"/>
              <a:t>used to </a:t>
            </a:r>
            <a:r>
              <a:rPr lang="en-US" b="1" dirty="0"/>
              <a:t>communicate performance</a:t>
            </a:r>
            <a:r>
              <a:rPr lang="en-US" dirty="0"/>
              <a:t>.</a:t>
            </a:r>
          </a:p>
        </p:txBody>
      </p:sp>
    </p:spTree>
    <p:extLst>
      <p:ext uri="{BB962C8B-B14F-4D97-AF65-F5344CB8AC3E}">
        <p14:creationId xmlns:p14="http://schemas.microsoft.com/office/powerpoint/2010/main" val="135137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Performing Integrated </a:t>
            </a:r>
            <a:br>
              <a:rPr lang="en-US" dirty="0"/>
            </a:br>
            <a:r>
              <a:rPr lang="en-US" dirty="0"/>
              <a:t>Change Control</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- 7</a:t>
            </a:r>
          </a:p>
        </p:txBody>
      </p:sp>
    </p:spTree>
    <p:extLst>
      <p:ext uri="{BB962C8B-B14F-4D97-AF65-F5344CB8AC3E}">
        <p14:creationId xmlns:p14="http://schemas.microsoft.com/office/powerpoint/2010/main" val="3092055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98A06-DD4E-3B39-039B-61875438F725}"/>
              </a:ext>
            </a:extLst>
          </p:cNvPr>
          <p:cNvSpPr>
            <a:spLocks noGrp="1"/>
          </p:cNvSpPr>
          <p:nvPr>
            <p:ph type="title"/>
          </p:nvPr>
        </p:nvSpPr>
        <p:spPr/>
        <p:txBody>
          <a:bodyPr/>
          <a:lstStyle/>
          <a:p>
            <a:r>
              <a:rPr lang="en-IN" dirty="0"/>
              <a:t>Integrated Change Control</a:t>
            </a:r>
          </a:p>
        </p:txBody>
      </p:sp>
      <p:sp>
        <p:nvSpPr>
          <p:cNvPr id="3" name="Content Placeholder 2">
            <a:extLst>
              <a:ext uri="{FF2B5EF4-FFF2-40B4-BE49-F238E27FC236}">
                <a16:creationId xmlns:a16="http://schemas.microsoft.com/office/drawing/2014/main" id="{A582869A-2FAA-A025-B0BD-379457B39C98}"/>
              </a:ext>
            </a:extLst>
          </p:cNvPr>
          <p:cNvSpPr>
            <a:spLocks noGrp="1"/>
          </p:cNvSpPr>
          <p:nvPr>
            <p:ph idx="1"/>
          </p:nvPr>
        </p:nvSpPr>
        <p:spPr/>
        <p:txBody>
          <a:bodyPr/>
          <a:lstStyle/>
          <a:p>
            <a:r>
              <a:rPr lang="en-US" b="1" dirty="0">
                <a:solidFill>
                  <a:schemeClr val="accent6"/>
                </a:solidFill>
              </a:rPr>
              <a:t>Integrated change control</a:t>
            </a:r>
            <a:r>
              <a:rPr lang="en-US" dirty="0"/>
              <a:t> involves </a:t>
            </a:r>
            <a:r>
              <a:rPr lang="en-US" b="1" dirty="0"/>
              <a:t>identifying</a:t>
            </a:r>
            <a:r>
              <a:rPr lang="en-US" dirty="0"/>
              <a:t>, </a:t>
            </a:r>
            <a:r>
              <a:rPr lang="en-US" b="1" dirty="0"/>
              <a:t>evaluating</a:t>
            </a:r>
            <a:r>
              <a:rPr lang="en-US" dirty="0"/>
              <a:t>, and </a:t>
            </a:r>
            <a:r>
              <a:rPr lang="en-US" b="1" dirty="0"/>
              <a:t>managing</a:t>
            </a:r>
            <a:r>
              <a:rPr lang="en-US" dirty="0"/>
              <a:t> </a:t>
            </a:r>
            <a:r>
              <a:rPr lang="en-US" b="1" dirty="0"/>
              <a:t>changes</a:t>
            </a:r>
            <a:r>
              <a:rPr lang="en-US" dirty="0"/>
              <a:t> throughout the project life cycle. </a:t>
            </a:r>
          </a:p>
          <a:p>
            <a:r>
              <a:rPr lang="en-US" dirty="0"/>
              <a:t>The </a:t>
            </a:r>
            <a:r>
              <a:rPr lang="en-US" b="1" dirty="0"/>
              <a:t>three</a:t>
            </a:r>
            <a:r>
              <a:rPr lang="en-US" dirty="0"/>
              <a:t> main </a:t>
            </a:r>
            <a:r>
              <a:rPr lang="en-US" b="1" dirty="0"/>
              <a:t>objectives</a:t>
            </a:r>
            <a:r>
              <a:rPr lang="en-US" dirty="0"/>
              <a:t> of integrated change control are:</a:t>
            </a:r>
          </a:p>
          <a:p>
            <a:pPr lvl="1"/>
            <a:r>
              <a:rPr lang="en-US" b="1" dirty="0"/>
              <a:t>Prompting the factors that create changes to ensure that changes are beneficial</a:t>
            </a:r>
            <a:r>
              <a:rPr lang="en-US" dirty="0"/>
              <a:t>: Project managers and the teams must make trade-offs among key project dimensions, such as </a:t>
            </a:r>
            <a:r>
              <a:rPr lang="en-US" b="1" dirty="0"/>
              <a:t>scope</a:t>
            </a:r>
            <a:r>
              <a:rPr lang="en-US" dirty="0"/>
              <a:t>, </a:t>
            </a:r>
            <a:r>
              <a:rPr lang="en-US" b="1" dirty="0"/>
              <a:t>time</a:t>
            </a:r>
            <a:r>
              <a:rPr lang="en-US" dirty="0"/>
              <a:t>, </a:t>
            </a:r>
            <a:r>
              <a:rPr lang="en-US" b="1" dirty="0"/>
              <a:t>cost</a:t>
            </a:r>
            <a:r>
              <a:rPr lang="en-US" dirty="0"/>
              <a:t>, and </a:t>
            </a:r>
            <a:r>
              <a:rPr lang="en-US" b="1" dirty="0"/>
              <a:t>quality</a:t>
            </a:r>
            <a:r>
              <a:rPr lang="en-US" dirty="0"/>
              <a:t>.</a:t>
            </a:r>
          </a:p>
          <a:p>
            <a:pPr lvl="1"/>
            <a:r>
              <a:rPr lang="en-US" b="1" dirty="0"/>
              <a:t>Determining that a change has occurred</a:t>
            </a:r>
            <a:r>
              <a:rPr lang="en-US" dirty="0"/>
              <a:t>: Know the </a:t>
            </a:r>
            <a:r>
              <a:rPr lang="en-US" b="1" dirty="0"/>
              <a:t>status of key project areas </a:t>
            </a:r>
            <a:r>
              <a:rPr lang="en-US" dirty="0"/>
              <a:t>at all times. Project manager must </a:t>
            </a:r>
            <a:r>
              <a:rPr lang="en-US" b="1" dirty="0"/>
              <a:t>communicate significant changes</a:t>
            </a:r>
            <a:r>
              <a:rPr lang="en-US" dirty="0"/>
              <a:t> to top management and key stakeholders. </a:t>
            </a:r>
          </a:p>
          <a:p>
            <a:pPr lvl="1"/>
            <a:r>
              <a:rPr lang="en-US" b="1" dirty="0"/>
              <a:t>Managing actual changes as they occur</a:t>
            </a:r>
            <a:r>
              <a:rPr lang="en-US" dirty="0"/>
              <a:t>: Exercise </a:t>
            </a:r>
            <a:r>
              <a:rPr lang="en-US" b="1" dirty="0"/>
              <a:t>discipline</a:t>
            </a:r>
            <a:r>
              <a:rPr lang="en-US" dirty="0"/>
              <a:t> in managing the project to help </a:t>
            </a:r>
            <a:r>
              <a:rPr lang="en-US" b="1" dirty="0"/>
              <a:t>minimize the number of changes </a:t>
            </a:r>
            <a:r>
              <a:rPr lang="en-US" dirty="0"/>
              <a:t>that occur.</a:t>
            </a:r>
          </a:p>
          <a:p>
            <a:r>
              <a:rPr lang="en-US" dirty="0"/>
              <a:t>Change requests can be </a:t>
            </a:r>
            <a:r>
              <a:rPr lang="en-US" i="1" dirty="0"/>
              <a:t>oral</a:t>
            </a:r>
            <a:r>
              <a:rPr lang="en-US" dirty="0"/>
              <a:t> or </a:t>
            </a:r>
            <a:r>
              <a:rPr lang="en-US" i="1" dirty="0"/>
              <a:t>written</a:t>
            </a:r>
            <a:r>
              <a:rPr lang="en-US" dirty="0"/>
              <a:t>, </a:t>
            </a:r>
            <a:r>
              <a:rPr lang="en-US" i="1" dirty="0"/>
              <a:t>formal </a:t>
            </a:r>
            <a:r>
              <a:rPr lang="en-US" dirty="0"/>
              <a:t>or </a:t>
            </a:r>
            <a:r>
              <a:rPr lang="en-US" i="1" dirty="0"/>
              <a:t>informal</a:t>
            </a:r>
            <a:r>
              <a:rPr lang="en-US" dirty="0"/>
              <a:t>.</a:t>
            </a:r>
          </a:p>
          <a:p>
            <a:r>
              <a:rPr lang="en-US" dirty="0"/>
              <a:t>Change is </a:t>
            </a:r>
            <a:r>
              <a:rPr lang="en-US" b="1" dirty="0"/>
              <a:t>unavoidable</a:t>
            </a:r>
            <a:r>
              <a:rPr lang="en-US" dirty="0"/>
              <a:t>. </a:t>
            </a:r>
            <a:r>
              <a:rPr lang="en-US" b="1" dirty="0"/>
              <a:t>Stakeholders</a:t>
            </a:r>
            <a:r>
              <a:rPr lang="en-US" dirty="0"/>
              <a:t> should be </a:t>
            </a:r>
            <a:r>
              <a:rPr lang="en-US" b="1" dirty="0"/>
              <a:t>open to making major changes</a:t>
            </a:r>
            <a:r>
              <a:rPr lang="en-US" dirty="0"/>
              <a:t> in the project.</a:t>
            </a:r>
          </a:p>
        </p:txBody>
      </p:sp>
    </p:spTree>
    <p:extLst>
      <p:ext uri="{BB962C8B-B14F-4D97-AF65-F5344CB8AC3E}">
        <p14:creationId xmlns:p14="http://schemas.microsoft.com/office/powerpoint/2010/main" val="117159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FD51-EAEE-0F5D-0EA6-AE42BC74926D}"/>
              </a:ext>
            </a:extLst>
          </p:cNvPr>
          <p:cNvSpPr>
            <a:spLocks noGrp="1"/>
          </p:cNvSpPr>
          <p:nvPr>
            <p:ph type="title"/>
          </p:nvPr>
        </p:nvSpPr>
        <p:spPr/>
        <p:txBody>
          <a:bodyPr/>
          <a:lstStyle/>
          <a:p>
            <a:r>
              <a:rPr lang="en-IN" dirty="0"/>
              <a:t>Change Control System</a:t>
            </a:r>
          </a:p>
        </p:txBody>
      </p:sp>
      <p:sp>
        <p:nvSpPr>
          <p:cNvPr id="3" name="Content Placeholder 2">
            <a:extLst>
              <a:ext uri="{FF2B5EF4-FFF2-40B4-BE49-F238E27FC236}">
                <a16:creationId xmlns:a16="http://schemas.microsoft.com/office/drawing/2014/main" id="{9EB1C9F2-A672-6DB0-336C-59A797C045F1}"/>
              </a:ext>
            </a:extLst>
          </p:cNvPr>
          <p:cNvSpPr>
            <a:spLocks noGrp="1"/>
          </p:cNvSpPr>
          <p:nvPr>
            <p:ph idx="1"/>
          </p:nvPr>
        </p:nvSpPr>
        <p:spPr/>
        <p:txBody>
          <a:bodyPr/>
          <a:lstStyle/>
          <a:p>
            <a:r>
              <a:rPr lang="en-US" dirty="0"/>
              <a:t>A </a:t>
            </a:r>
            <a:r>
              <a:rPr lang="en-US" b="1" dirty="0"/>
              <a:t>change control system </a:t>
            </a:r>
            <a:r>
              <a:rPr lang="en-US" dirty="0"/>
              <a:t>is a formal, </a:t>
            </a:r>
            <a:r>
              <a:rPr lang="en-US" b="1" dirty="0"/>
              <a:t>documented process</a:t>
            </a:r>
            <a:r>
              <a:rPr lang="en-US" dirty="0"/>
              <a:t> that describes when and how official project documents may be changed. </a:t>
            </a:r>
          </a:p>
          <a:p>
            <a:r>
              <a:rPr lang="en-US" dirty="0"/>
              <a:t>It also describes the </a:t>
            </a:r>
            <a:r>
              <a:rPr lang="en-US" b="1" dirty="0"/>
              <a:t>people authorized </a:t>
            </a:r>
            <a:r>
              <a:rPr lang="en-US" dirty="0"/>
              <a:t>to make changes, the </a:t>
            </a:r>
            <a:r>
              <a:rPr lang="en-US" b="1" dirty="0"/>
              <a:t>paperwork required </a:t>
            </a:r>
            <a:r>
              <a:rPr lang="en-US" dirty="0"/>
              <a:t>for these changes, and any </a:t>
            </a:r>
            <a:r>
              <a:rPr lang="en-US" b="1" dirty="0"/>
              <a:t>automated or manual tracking </a:t>
            </a:r>
            <a:r>
              <a:rPr lang="en-US" dirty="0"/>
              <a:t>systems the project will use. </a:t>
            </a:r>
          </a:p>
          <a:p>
            <a:r>
              <a:rPr lang="en-US" dirty="0"/>
              <a:t>A change control system often includes a </a:t>
            </a:r>
            <a:r>
              <a:rPr lang="en-US" b="1" dirty="0"/>
              <a:t>change control board </a:t>
            </a:r>
            <a:r>
              <a:rPr lang="en-US" dirty="0"/>
              <a:t>(</a:t>
            </a:r>
            <a:r>
              <a:rPr lang="en-US" b="1" dirty="0"/>
              <a:t>CCB</a:t>
            </a:r>
            <a:r>
              <a:rPr lang="en-US" dirty="0"/>
              <a:t>), </a:t>
            </a:r>
            <a:r>
              <a:rPr lang="en-US" b="1" dirty="0"/>
              <a:t>configuration management</a:t>
            </a:r>
            <a:r>
              <a:rPr lang="en-US" dirty="0"/>
              <a:t>, and a </a:t>
            </a:r>
            <a:r>
              <a:rPr lang="en-US" b="1" dirty="0"/>
              <a:t>process </a:t>
            </a:r>
            <a:r>
              <a:rPr lang="en-US" dirty="0"/>
              <a:t>for communicating changes.</a:t>
            </a:r>
          </a:p>
          <a:p>
            <a:r>
              <a:rPr lang="en-US" dirty="0"/>
              <a:t>A </a:t>
            </a:r>
            <a:r>
              <a:rPr lang="en-US" b="1" dirty="0">
                <a:solidFill>
                  <a:schemeClr val="tx2"/>
                </a:solidFill>
              </a:rPr>
              <a:t>change control board (CCB)</a:t>
            </a:r>
            <a:r>
              <a:rPr lang="en-US" dirty="0"/>
              <a:t> is a formal </a:t>
            </a:r>
            <a:r>
              <a:rPr lang="en-US" b="1" dirty="0"/>
              <a:t>group of people </a:t>
            </a:r>
            <a:r>
              <a:rPr lang="en-US" dirty="0"/>
              <a:t>responsible for </a:t>
            </a:r>
            <a:r>
              <a:rPr lang="en-US" b="1" dirty="0"/>
              <a:t>approving </a:t>
            </a:r>
            <a:r>
              <a:rPr lang="en-US" dirty="0"/>
              <a:t>or </a:t>
            </a:r>
            <a:r>
              <a:rPr lang="en-US" b="1" dirty="0"/>
              <a:t>rejecting changes </a:t>
            </a:r>
            <a:r>
              <a:rPr lang="en-US" dirty="0"/>
              <a:t>to a project. </a:t>
            </a:r>
          </a:p>
          <a:p>
            <a:pPr lvl="1"/>
            <a:r>
              <a:rPr lang="en-US" dirty="0"/>
              <a:t>The primary functions of a CCB are to </a:t>
            </a:r>
            <a:r>
              <a:rPr lang="en-US" b="1" dirty="0"/>
              <a:t>provide guidelines</a:t>
            </a:r>
            <a:r>
              <a:rPr lang="en-US" dirty="0"/>
              <a:t> for </a:t>
            </a:r>
            <a:r>
              <a:rPr lang="en-US" b="1" dirty="0"/>
              <a:t>preparing</a:t>
            </a:r>
            <a:r>
              <a:rPr lang="en-US" dirty="0"/>
              <a:t> change requests, </a:t>
            </a:r>
            <a:r>
              <a:rPr lang="en-US" b="1" dirty="0"/>
              <a:t>evaluating</a:t>
            </a:r>
            <a:r>
              <a:rPr lang="en-US" dirty="0"/>
              <a:t> change requests, and </a:t>
            </a:r>
            <a:r>
              <a:rPr lang="en-US" b="1" dirty="0"/>
              <a:t>managing</a:t>
            </a:r>
            <a:r>
              <a:rPr lang="en-US" dirty="0"/>
              <a:t> the implementation of approved changes.</a:t>
            </a:r>
          </a:p>
          <a:p>
            <a:pPr lvl="1"/>
            <a:r>
              <a:rPr lang="en-US" dirty="0"/>
              <a:t>Drawbacks: The time it takes to make decisions on proposed changes.</a:t>
            </a:r>
          </a:p>
          <a:p>
            <a:r>
              <a:rPr lang="en-US" b="1" dirty="0">
                <a:solidFill>
                  <a:schemeClr val="tx2"/>
                </a:solidFill>
              </a:rPr>
              <a:t>Configuration management </a:t>
            </a:r>
            <a:r>
              <a:rPr lang="en-US" dirty="0"/>
              <a:t>ensures that the descriptions of the project’s products are correct and complete. </a:t>
            </a:r>
          </a:p>
          <a:p>
            <a:pPr lvl="1"/>
            <a:r>
              <a:rPr lang="en-US" dirty="0"/>
              <a:t>It involves </a:t>
            </a:r>
            <a:r>
              <a:rPr lang="en-US" b="1" dirty="0"/>
              <a:t>identifying</a:t>
            </a:r>
            <a:r>
              <a:rPr lang="en-US" dirty="0"/>
              <a:t> and </a:t>
            </a:r>
            <a:r>
              <a:rPr lang="en-US" b="1" dirty="0"/>
              <a:t>controlling</a:t>
            </a:r>
            <a:r>
              <a:rPr lang="en-US" dirty="0"/>
              <a:t> the functional and physical design </a:t>
            </a:r>
            <a:r>
              <a:rPr lang="en-US" b="1" dirty="0"/>
              <a:t>characteristics</a:t>
            </a:r>
            <a:r>
              <a:rPr lang="en-US" dirty="0"/>
              <a:t> </a:t>
            </a:r>
            <a:r>
              <a:rPr lang="en-US" b="1" dirty="0"/>
              <a:t>of</a:t>
            </a:r>
            <a:r>
              <a:rPr lang="en-US" dirty="0"/>
              <a:t> </a:t>
            </a:r>
            <a:r>
              <a:rPr lang="en-US" b="1" dirty="0"/>
              <a:t>products</a:t>
            </a:r>
            <a:r>
              <a:rPr lang="en-US" dirty="0"/>
              <a:t> and their support documentation.</a:t>
            </a:r>
          </a:p>
          <a:p>
            <a:pPr lvl="1"/>
            <a:endParaRPr lang="en-IN" dirty="0"/>
          </a:p>
        </p:txBody>
      </p:sp>
    </p:spTree>
    <p:extLst>
      <p:ext uri="{BB962C8B-B14F-4D97-AF65-F5344CB8AC3E}">
        <p14:creationId xmlns:p14="http://schemas.microsoft.com/office/powerpoint/2010/main" val="204387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816BE-0E62-FE27-84FB-C3563810267C}"/>
              </a:ext>
            </a:extLst>
          </p:cNvPr>
          <p:cNvSpPr>
            <a:spLocks noGrp="1"/>
          </p:cNvSpPr>
          <p:nvPr>
            <p:ph type="title"/>
          </p:nvPr>
        </p:nvSpPr>
        <p:spPr/>
        <p:txBody>
          <a:bodyPr/>
          <a:lstStyle/>
          <a:p>
            <a:r>
              <a:rPr lang="en-IN" dirty="0"/>
              <a:t>Suggestions for performing integrated change control</a:t>
            </a:r>
          </a:p>
        </p:txBody>
      </p:sp>
      <p:graphicFrame>
        <p:nvGraphicFramePr>
          <p:cNvPr id="4" name="Content Placeholder 3">
            <a:extLst>
              <a:ext uri="{FF2B5EF4-FFF2-40B4-BE49-F238E27FC236}">
                <a16:creationId xmlns:a16="http://schemas.microsoft.com/office/drawing/2014/main" id="{1C96EBAA-9049-F4AA-99CC-01169D4E03CF}"/>
              </a:ext>
            </a:extLst>
          </p:cNvPr>
          <p:cNvGraphicFramePr>
            <a:graphicFrameLocks noGrp="1"/>
          </p:cNvGraphicFramePr>
          <p:nvPr>
            <p:ph idx="1"/>
            <p:extLst>
              <p:ext uri="{D42A27DB-BD31-4B8C-83A1-F6EECF244321}">
                <p14:modId xmlns:p14="http://schemas.microsoft.com/office/powerpoint/2010/main" val="4056282659"/>
              </p:ext>
            </p:extLst>
          </p:nvPr>
        </p:nvGraphicFramePr>
        <p:xfrm>
          <a:off x="131763" y="863600"/>
          <a:ext cx="11928475" cy="3337560"/>
        </p:xfrm>
        <a:graphic>
          <a:graphicData uri="http://schemas.openxmlformats.org/drawingml/2006/table">
            <a:tbl>
              <a:tblPr firstRow="1" bandRow="1">
                <a:tableStyleId>{3B4B98B0-60AC-42C2-AFA5-B58CD77FA1E5}</a:tableStyleId>
              </a:tblPr>
              <a:tblGrid>
                <a:gridCol w="11928475">
                  <a:extLst>
                    <a:ext uri="{9D8B030D-6E8A-4147-A177-3AD203B41FA5}">
                      <a16:colId xmlns:a16="http://schemas.microsoft.com/office/drawing/2014/main" val="413093636"/>
                    </a:ext>
                  </a:extLst>
                </a:gridCol>
              </a:tblGrid>
              <a:tr h="370840">
                <a:tc>
                  <a:txBody>
                    <a:bodyPr/>
                    <a:lstStyle/>
                    <a:p>
                      <a:r>
                        <a:rPr lang="en-US" b="1" dirty="0"/>
                        <a:t>Suggestions for performing integrated change control</a:t>
                      </a:r>
                    </a:p>
                  </a:txBody>
                  <a:tcPr/>
                </a:tc>
                <a:extLst>
                  <a:ext uri="{0D108BD9-81ED-4DB2-BD59-A6C34878D82A}">
                    <a16:rowId xmlns:a16="http://schemas.microsoft.com/office/drawing/2014/main" val="928275557"/>
                  </a:ext>
                </a:extLst>
              </a:tr>
              <a:tr h="370840">
                <a:tc>
                  <a:txBody>
                    <a:bodyPr/>
                    <a:lstStyle/>
                    <a:p>
                      <a:r>
                        <a:rPr lang="en-US" b="0" dirty="0"/>
                        <a:t>View project management as a process of constant communication and negotiation</a:t>
                      </a:r>
                      <a:endParaRPr lang="en-US" dirty="0"/>
                    </a:p>
                  </a:txBody>
                  <a:tcPr/>
                </a:tc>
                <a:extLst>
                  <a:ext uri="{0D108BD9-81ED-4DB2-BD59-A6C34878D82A}">
                    <a16:rowId xmlns:a16="http://schemas.microsoft.com/office/drawing/2014/main" val="2018576750"/>
                  </a:ext>
                </a:extLst>
              </a:tr>
              <a:tr h="370840">
                <a:tc>
                  <a:txBody>
                    <a:bodyPr/>
                    <a:lstStyle/>
                    <a:p>
                      <a:r>
                        <a:rPr lang="en-US" dirty="0"/>
                        <a:t>Plan for change</a:t>
                      </a:r>
                    </a:p>
                  </a:txBody>
                  <a:tcPr/>
                </a:tc>
                <a:extLst>
                  <a:ext uri="{0D108BD9-81ED-4DB2-BD59-A6C34878D82A}">
                    <a16:rowId xmlns:a16="http://schemas.microsoft.com/office/drawing/2014/main" val="1477300552"/>
                  </a:ext>
                </a:extLst>
              </a:tr>
              <a:tr h="370840">
                <a:tc>
                  <a:txBody>
                    <a:bodyPr/>
                    <a:lstStyle/>
                    <a:p>
                      <a:r>
                        <a:rPr lang="en-US" dirty="0"/>
                        <a:t>Establish a formal change control system, including a change control board (CCB)</a:t>
                      </a:r>
                    </a:p>
                  </a:txBody>
                  <a:tcPr/>
                </a:tc>
                <a:extLst>
                  <a:ext uri="{0D108BD9-81ED-4DB2-BD59-A6C34878D82A}">
                    <a16:rowId xmlns:a16="http://schemas.microsoft.com/office/drawing/2014/main" val="7634557"/>
                  </a:ext>
                </a:extLst>
              </a:tr>
              <a:tr h="370840">
                <a:tc>
                  <a:txBody>
                    <a:bodyPr/>
                    <a:lstStyle/>
                    <a:p>
                      <a:r>
                        <a:rPr lang="en-US" dirty="0"/>
                        <a:t>Use effective configuration management</a:t>
                      </a:r>
                    </a:p>
                  </a:txBody>
                  <a:tcPr/>
                </a:tc>
                <a:extLst>
                  <a:ext uri="{0D108BD9-81ED-4DB2-BD59-A6C34878D82A}">
                    <a16:rowId xmlns:a16="http://schemas.microsoft.com/office/drawing/2014/main" val="4252647684"/>
                  </a:ext>
                </a:extLst>
              </a:tr>
              <a:tr h="370840">
                <a:tc>
                  <a:txBody>
                    <a:bodyPr/>
                    <a:lstStyle/>
                    <a:p>
                      <a:r>
                        <a:rPr lang="en-US" dirty="0"/>
                        <a:t>Define procedures for making timely decisions about smaller changes</a:t>
                      </a:r>
                    </a:p>
                  </a:txBody>
                  <a:tcPr/>
                </a:tc>
                <a:extLst>
                  <a:ext uri="{0D108BD9-81ED-4DB2-BD59-A6C34878D82A}">
                    <a16:rowId xmlns:a16="http://schemas.microsoft.com/office/drawing/2014/main" val="4223537248"/>
                  </a:ext>
                </a:extLst>
              </a:tr>
              <a:tr h="370840">
                <a:tc>
                  <a:txBody>
                    <a:bodyPr/>
                    <a:lstStyle/>
                    <a:p>
                      <a:r>
                        <a:rPr lang="en-US" dirty="0"/>
                        <a:t>Use written and oral performance reports to help identify and manage change</a:t>
                      </a:r>
                    </a:p>
                  </a:txBody>
                  <a:tcPr/>
                </a:tc>
                <a:extLst>
                  <a:ext uri="{0D108BD9-81ED-4DB2-BD59-A6C34878D82A}">
                    <a16:rowId xmlns:a16="http://schemas.microsoft.com/office/drawing/2014/main" val="20455606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project management software and other software to help manage and communicate changes</a:t>
                      </a:r>
                      <a:endParaRPr lang="en-IN" dirty="0"/>
                    </a:p>
                  </a:txBody>
                  <a:tcPr/>
                </a:tc>
                <a:extLst>
                  <a:ext uri="{0D108BD9-81ED-4DB2-BD59-A6C34878D82A}">
                    <a16:rowId xmlns:a16="http://schemas.microsoft.com/office/drawing/2014/main" val="10063441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Focus on leading the project team and meeting overall project goals and expectations</a:t>
                      </a:r>
                      <a:endParaRPr lang="en-IN" dirty="0"/>
                    </a:p>
                  </a:txBody>
                  <a:tcPr/>
                </a:tc>
                <a:extLst>
                  <a:ext uri="{0D108BD9-81ED-4DB2-BD59-A6C34878D82A}">
                    <a16:rowId xmlns:a16="http://schemas.microsoft.com/office/drawing/2014/main" val="2078391095"/>
                  </a:ext>
                </a:extLst>
              </a:tr>
            </a:tbl>
          </a:graphicData>
        </a:graphic>
      </p:graphicFrame>
    </p:spTree>
    <p:extLst>
      <p:ext uri="{BB962C8B-B14F-4D97-AF65-F5344CB8AC3E}">
        <p14:creationId xmlns:p14="http://schemas.microsoft.com/office/powerpoint/2010/main" val="2151575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- 7</a:t>
            </a:r>
          </a:p>
        </p:txBody>
      </p:sp>
    </p:spTree>
    <p:extLst>
      <p:ext uri="{BB962C8B-B14F-4D97-AF65-F5344CB8AC3E}">
        <p14:creationId xmlns:p14="http://schemas.microsoft.com/office/powerpoint/2010/main" val="11664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DD97-CD6A-CC60-D709-373D9ADC5488}"/>
              </a:ext>
            </a:extLst>
          </p:cNvPr>
          <p:cNvSpPr>
            <a:spLocks noGrp="1"/>
          </p:cNvSpPr>
          <p:nvPr>
            <p:ph type="title"/>
          </p:nvPr>
        </p:nvSpPr>
        <p:spPr/>
        <p:txBody>
          <a:bodyPr/>
          <a:lstStyle/>
          <a:p>
            <a:r>
              <a:rPr lang="en-US" dirty="0"/>
              <a:t>Project Integration Management (contd.)</a:t>
            </a:r>
            <a:endParaRPr lang="en-IN" dirty="0"/>
          </a:p>
        </p:txBody>
      </p:sp>
      <p:sp>
        <p:nvSpPr>
          <p:cNvPr id="3" name="Content Placeholder 2">
            <a:extLst>
              <a:ext uri="{FF2B5EF4-FFF2-40B4-BE49-F238E27FC236}">
                <a16:creationId xmlns:a16="http://schemas.microsoft.com/office/drawing/2014/main" id="{B039F263-8959-CAC4-614B-44DE2EA4DAC8}"/>
              </a:ext>
            </a:extLst>
          </p:cNvPr>
          <p:cNvSpPr>
            <a:spLocks noGrp="1"/>
          </p:cNvSpPr>
          <p:nvPr>
            <p:ph idx="1"/>
          </p:nvPr>
        </p:nvSpPr>
        <p:spPr/>
        <p:txBody>
          <a:bodyPr/>
          <a:lstStyle/>
          <a:p>
            <a:r>
              <a:rPr lang="en-US" dirty="0"/>
              <a:t>It is important to </a:t>
            </a:r>
            <a:r>
              <a:rPr lang="en-US" b="1" dirty="0"/>
              <a:t>understand the organization’s needs and staff your project with skilled workers capable</a:t>
            </a:r>
            <a:r>
              <a:rPr lang="en-US" dirty="0"/>
              <a:t> of making the project a success. </a:t>
            </a:r>
            <a:r>
              <a:rPr lang="en-US" b="1" dirty="0"/>
              <a:t>Good </a:t>
            </a:r>
            <a:r>
              <a:rPr lang="en-US" dirty="0"/>
              <a:t>project </a:t>
            </a:r>
            <a:r>
              <a:rPr lang="en-US" b="1" dirty="0"/>
              <a:t>integration </a:t>
            </a:r>
            <a:r>
              <a:rPr lang="en-US" dirty="0"/>
              <a:t>management is </a:t>
            </a:r>
            <a:r>
              <a:rPr lang="en-US" b="1" dirty="0"/>
              <a:t>critical to providing stakeholder satisfaction</a:t>
            </a:r>
            <a:r>
              <a:rPr lang="en-US" dirty="0"/>
              <a:t>. </a:t>
            </a:r>
          </a:p>
          <a:p>
            <a:r>
              <a:rPr lang="en-US" dirty="0"/>
              <a:t>Project integration management includes </a:t>
            </a:r>
            <a:r>
              <a:rPr lang="en-US" b="1" dirty="0"/>
              <a:t>interface management</a:t>
            </a:r>
            <a:r>
              <a:rPr lang="en-US" dirty="0"/>
              <a:t>, which </a:t>
            </a:r>
            <a:r>
              <a:rPr lang="en-US" b="1" dirty="0"/>
              <a:t>involves identifying and managing the points of interaction </a:t>
            </a:r>
            <a:r>
              <a:rPr lang="en-US" dirty="0"/>
              <a:t>between </a:t>
            </a:r>
            <a:r>
              <a:rPr lang="en-US" b="1" dirty="0"/>
              <a:t>various elements </a:t>
            </a:r>
            <a:r>
              <a:rPr lang="en-US" dirty="0"/>
              <a:t>of a project.  The primary tools for interface management are </a:t>
            </a:r>
            <a:r>
              <a:rPr lang="en-US" b="1" dirty="0"/>
              <a:t>communication</a:t>
            </a:r>
            <a:r>
              <a:rPr lang="en-US" dirty="0"/>
              <a:t> and </a:t>
            </a:r>
            <a:r>
              <a:rPr lang="en-US" b="1" dirty="0"/>
              <a:t>relationships</a:t>
            </a:r>
            <a:r>
              <a:rPr lang="en-US" dirty="0"/>
              <a:t>.</a:t>
            </a:r>
          </a:p>
          <a:p>
            <a:r>
              <a:rPr lang="en-US" dirty="0"/>
              <a:t>The </a:t>
            </a:r>
            <a:r>
              <a:rPr lang="en-US" b="1" dirty="0"/>
              <a:t>number of interfaces </a:t>
            </a:r>
            <a:r>
              <a:rPr lang="en-US" dirty="0"/>
              <a:t>can </a:t>
            </a:r>
            <a:r>
              <a:rPr lang="en-US" b="1" dirty="0"/>
              <a:t>increase exponentially </a:t>
            </a:r>
            <a:r>
              <a:rPr lang="en-US" dirty="0"/>
              <a:t>as the </a:t>
            </a:r>
            <a:r>
              <a:rPr lang="en-US" b="1" dirty="0"/>
              <a:t>number of people involved </a:t>
            </a:r>
            <a:r>
              <a:rPr lang="en-US" dirty="0"/>
              <a:t>in a project increases. </a:t>
            </a:r>
          </a:p>
          <a:p>
            <a:r>
              <a:rPr lang="en-US" dirty="0"/>
              <a:t>The project manager must </a:t>
            </a:r>
            <a:r>
              <a:rPr lang="en-US" b="1" dirty="0"/>
              <a:t>communicate well </a:t>
            </a:r>
            <a:r>
              <a:rPr lang="en-US" dirty="0"/>
              <a:t>with </a:t>
            </a:r>
            <a:r>
              <a:rPr lang="en-US" b="1" dirty="0"/>
              <a:t>all project stakeholders</a:t>
            </a:r>
            <a:r>
              <a:rPr lang="en-US" dirty="0"/>
              <a:t>, including </a:t>
            </a:r>
            <a:r>
              <a:rPr lang="en-US" i="1" dirty="0"/>
              <a:t>customers</a:t>
            </a:r>
            <a:r>
              <a:rPr lang="en-US" dirty="0"/>
              <a:t>, the </a:t>
            </a:r>
            <a:r>
              <a:rPr lang="en-US" i="1" dirty="0"/>
              <a:t>project team</a:t>
            </a:r>
            <a:r>
              <a:rPr lang="en-US" dirty="0"/>
              <a:t>, </a:t>
            </a:r>
            <a:r>
              <a:rPr lang="en-US" i="1" dirty="0"/>
              <a:t>top management</a:t>
            </a:r>
            <a:r>
              <a:rPr lang="en-US" dirty="0"/>
              <a:t>, </a:t>
            </a:r>
            <a:r>
              <a:rPr lang="en-US" i="1" dirty="0"/>
              <a:t>other project managers</a:t>
            </a:r>
            <a:r>
              <a:rPr lang="en-US" dirty="0"/>
              <a:t>, and </a:t>
            </a:r>
            <a:r>
              <a:rPr lang="en-US" i="1" dirty="0"/>
              <a:t>opponents </a:t>
            </a:r>
            <a:r>
              <a:rPr lang="en-US" dirty="0"/>
              <a:t>of the project.</a:t>
            </a:r>
          </a:p>
          <a:p>
            <a:r>
              <a:rPr lang="en-US" dirty="0"/>
              <a:t>Project managers must always view their projects in the </a:t>
            </a:r>
            <a:r>
              <a:rPr lang="en-US" b="1" dirty="0"/>
              <a:t>context of the changing needs </a:t>
            </a:r>
            <a:r>
              <a:rPr lang="en-US" dirty="0"/>
              <a:t>of their organizations and </a:t>
            </a:r>
            <a:r>
              <a:rPr lang="en-US" b="1" dirty="0"/>
              <a:t>respond to requests from top management</a:t>
            </a:r>
            <a:r>
              <a:rPr lang="en-US" dirty="0"/>
              <a:t>. </a:t>
            </a:r>
          </a:p>
          <a:p>
            <a:r>
              <a:rPr lang="en-US" dirty="0"/>
              <a:t>Top management must </a:t>
            </a:r>
            <a:r>
              <a:rPr lang="en-US" b="1" dirty="0"/>
              <a:t>keep project managers informed </a:t>
            </a:r>
            <a:r>
              <a:rPr lang="en-US" dirty="0"/>
              <a:t>of </a:t>
            </a:r>
            <a:r>
              <a:rPr lang="en-US" b="1" dirty="0"/>
              <a:t>major issues </a:t>
            </a:r>
            <a:r>
              <a:rPr lang="en-US" dirty="0"/>
              <a:t>that could affect their projects.</a:t>
            </a:r>
            <a:endParaRPr lang="en-IN" dirty="0"/>
          </a:p>
        </p:txBody>
      </p:sp>
    </p:spTree>
    <p:extLst>
      <p:ext uri="{BB962C8B-B14F-4D97-AF65-F5344CB8AC3E}">
        <p14:creationId xmlns:p14="http://schemas.microsoft.com/office/powerpoint/2010/main" val="3307850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F045-234B-6061-C663-14210E547A57}"/>
              </a:ext>
            </a:extLst>
          </p:cNvPr>
          <p:cNvSpPr>
            <a:spLocks noGrp="1"/>
          </p:cNvSpPr>
          <p:nvPr>
            <p:ph type="title"/>
          </p:nvPr>
        </p:nvSpPr>
        <p:spPr/>
        <p:txBody>
          <a:bodyPr/>
          <a:lstStyle/>
          <a:p>
            <a:r>
              <a:rPr lang="en-IN" dirty="0"/>
              <a:t>Quiz</a:t>
            </a:r>
          </a:p>
        </p:txBody>
      </p:sp>
      <p:sp>
        <p:nvSpPr>
          <p:cNvPr id="3" name="Content Placeholder 2">
            <a:extLst>
              <a:ext uri="{FF2B5EF4-FFF2-40B4-BE49-F238E27FC236}">
                <a16:creationId xmlns:a16="http://schemas.microsoft.com/office/drawing/2014/main" id="{90161867-A430-6C61-3952-ABAF9F727712}"/>
              </a:ext>
            </a:extLst>
          </p:cNvPr>
          <p:cNvSpPr>
            <a:spLocks noGrp="1"/>
          </p:cNvSpPr>
          <p:nvPr>
            <p:ph idx="1"/>
          </p:nvPr>
        </p:nvSpPr>
        <p:spPr/>
        <p:txBody>
          <a:bodyPr/>
          <a:lstStyle/>
          <a:p>
            <a:r>
              <a:rPr lang="en-US" dirty="0"/>
              <a:t>Which of the following processes is not part of project integration management?</a:t>
            </a:r>
            <a:endParaRPr lang="en-IN" dirty="0"/>
          </a:p>
          <a:p>
            <a:pPr lvl="1"/>
            <a:r>
              <a:rPr lang="en-US" b="1" dirty="0"/>
              <a:t>developing the project business case</a:t>
            </a:r>
          </a:p>
          <a:p>
            <a:pPr lvl="1"/>
            <a:r>
              <a:rPr lang="en-US" dirty="0"/>
              <a:t>developing the project charter</a:t>
            </a:r>
          </a:p>
          <a:p>
            <a:pPr lvl="1"/>
            <a:r>
              <a:rPr lang="en-US" dirty="0"/>
              <a:t>developing the project management plan</a:t>
            </a:r>
          </a:p>
          <a:p>
            <a:pPr lvl="1"/>
            <a:r>
              <a:rPr lang="en-US" dirty="0"/>
              <a:t>closing the project or phase</a:t>
            </a:r>
            <a:endParaRPr lang="en-IN" dirty="0"/>
          </a:p>
          <a:p>
            <a:r>
              <a:rPr lang="en-US" dirty="0"/>
              <a:t>What is the last step in the four-stage planning process for selecting IT projects?</a:t>
            </a:r>
            <a:endParaRPr lang="en-IN" dirty="0"/>
          </a:p>
          <a:p>
            <a:pPr lvl="1"/>
            <a:r>
              <a:rPr lang="en-US" dirty="0"/>
              <a:t>IT strategy planning</a:t>
            </a:r>
          </a:p>
          <a:p>
            <a:pPr lvl="1"/>
            <a:r>
              <a:rPr lang="en-US" dirty="0"/>
              <a:t>business area analysis</a:t>
            </a:r>
          </a:p>
          <a:p>
            <a:pPr lvl="1"/>
            <a:r>
              <a:rPr lang="en-US" dirty="0"/>
              <a:t>mind mapping</a:t>
            </a:r>
          </a:p>
          <a:p>
            <a:pPr lvl="1"/>
            <a:r>
              <a:rPr lang="en-US" b="1" dirty="0"/>
              <a:t>resource allocation</a:t>
            </a:r>
            <a:endParaRPr lang="en-IN" b="1" dirty="0"/>
          </a:p>
          <a:p>
            <a:r>
              <a:rPr lang="en-US" dirty="0"/>
              <a:t>Which of the following is not a best practice for new product development projects?</a:t>
            </a:r>
            <a:endParaRPr lang="en-IN" dirty="0"/>
          </a:p>
          <a:p>
            <a:pPr lvl="1"/>
            <a:r>
              <a:rPr lang="en-US" dirty="0"/>
              <a:t>aligning projects and resources with business strategy</a:t>
            </a:r>
          </a:p>
          <a:p>
            <a:pPr lvl="1"/>
            <a:r>
              <a:rPr lang="en-US" b="1" dirty="0"/>
              <a:t>selecting projects that will take less than two years to provide payback</a:t>
            </a:r>
          </a:p>
          <a:p>
            <a:pPr lvl="1"/>
            <a:r>
              <a:rPr lang="en-US" dirty="0"/>
              <a:t>focusing on customer needs in identifying projects</a:t>
            </a:r>
          </a:p>
          <a:p>
            <a:pPr lvl="1"/>
            <a:r>
              <a:rPr lang="en-US" dirty="0"/>
              <a:t>assigning project managers to lead projects</a:t>
            </a:r>
            <a:endParaRPr lang="en-IN" dirty="0"/>
          </a:p>
        </p:txBody>
      </p:sp>
    </p:spTree>
    <p:extLst>
      <p:ext uri="{BB962C8B-B14F-4D97-AF65-F5344CB8AC3E}">
        <p14:creationId xmlns:p14="http://schemas.microsoft.com/office/powerpoint/2010/main" val="356448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384A-6EB0-21CA-3403-DF80D18808EA}"/>
              </a:ext>
            </a:extLst>
          </p:cNvPr>
          <p:cNvSpPr>
            <a:spLocks noGrp="1"/>
          </p:cNvSpPr>
          <p:nvPr>
            <p:ph type="title"/>
          </p:nvPr>
        </p:nvSpPr>
        <p:spPr/>
        <p:txBody>
          <a:bodyPr/>
          <a:lstStyle/>
          <a:p>
            <a:r>
              <a:rPr lang="en-IN" dirty="0"/>
              <a:t>Quiz (contd.)</a:t>
            </a:r>
          </a:p>
        </p:txBody>
      </p:sp>
      <p:sp>
        <p:nvSpPr>
          <p:cNvPr id="3" name="Content Placeholder 2">
            <a:extLst>
              <a:ext uri="{FF2B5EF4-FFF2-40B4-BE49-F238E27FC236}">
                <a16:creationId xmlns:a16="http://schemas.microsoft.com/office/drawing/2014/main" id="{78F3FA8B-9784-E122-9817-A12D385061C8}"/>
              </a:ext>
            </a:extLst>
          </p:cNvPr>
          <p:cNvSpPr>
            <a:spLocks noGrp="1"/>
          </p:cNvSpPr>
          <p:nvPr>
            <p:ph idx="1"/>
          </p:nvPr>
        </p:nvSpPr>
        <p:spPr/>
        <p:txBody>
          <a:bodyPr/>
          <a:lstStyle/>
          <a:p>
            <a:r>
              <a:rPr lang="en-US" dirty="0"/>
              <a:t>A new government law requires an organization to report data in a new way. Which of the following categories would include a new information system project to provide this data?</a:t>
            </a:r>
            <a:endParaRPr lang="en-IN" dirty="0"/>
          </a:p>
          <a:p>
            <a:pPr lvl="1"/>
            <a:r>
              <a:rPr lang="en-IN" dirty="0"/>
              <a:t>problem</a:t>
            </a:r>
          </a:p>
          <a:p>
            <a:pPr lvl="1"/>
            <a:r>
              <a:rPr lang="en-IN" dirty="0"/>
              <a:t>opportunity</a:t>
            </a:r>
          </a:p>
          <a:p>
            <a:pPr lvl="1"/>
            <a:r>
              <a:rPr lang="en-IN" b="1" dirty="0"/>
              <a:t>directive</a:t>
            </a:r>
          </a:p>
          <a:p>
            <a:pPr lvl="1"/>
            <a:r>
              <a:rPr lang="en-IN" dirty="0"/>
              <a:t>regulation</a:t>
            </a:r>
            <a:endParaRPr lang="en-IN" b="1" dirty="0"/>
          </a:p>
          <a:p>
            <a:r>
              <a:rPr lang="en-US" dirty="0"/>
              <a:t>If estimates for total discounted benefits for a project are $120,000 and total discounted costs are $100,000, what is the estimated return on investment (ROI)?</a:t>
            </a:r>
            <a:endParaRPr lang="en-IN" dirty="0"/>
          </a:p>
          <a:p>
            <a:pPr lvl="1"/>
            <a:r>
              <a:rPr lang="fr-FR" dirty="0"/>
              <a:t>$20,000</a:t>
            </a:r>
          </a:p>
          <a:p>
            <a:pPr lvl="1"/>
            <a:r>
              <a:rPr lang="fr-FR" dirty="0"/>
              <a:t>$120,000</a:t>
            </a:r>
          </a:p>
          <a:p>
            <a:pPr lvl="1"/>
            <a:r>
              <a:rPr lang="fr-FR" b="1" dirty="0"/>
              <a:t>20 percent</a:t>
            </a:r>
          </a:p>
          <a:p>
            <a:pPr lvl="1"/>
            <a:r>
              <a:rPr lang="fr-FR" dirty="0"/>
              <a:t>120 percent</a:t>
            </a:r>
            <a:endParaRPr lang="en-IN" dirty="0"/>
          </a:p>
          <a:p>
            <a:endParaRPr lang="en-IN" dirty="0"/>
          </a:p>
          <a:p>
            <a:pPr lvl="1"/>
            <a:endParaRPr lang="en-IN" dirty="0"/>
          </a:p>
        </p:txBody>
      </p:sp>
    </p:spTree>
    <p:extLst>
      <p:ext uri="{BB962C8B-B14F-4D97-AF65-F5344CB8AC3E}">
        <p14:creationId xmlns:p14="http://schemas.microsoft.com/office/powerpoint/2010/main" val="343222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1425-D30F-4978-2B08-331AA2D4124C}"/>
              </a:ext>
            </a:extLst>
          </p:cNvPr>
          <p:cNvSpPr>
            <a:spLocks noGrp="1"/>
          </p:cNvSpPr>
          <p:nvPr>
            <p:ph type="title"/>
          </p:nvPr>
        </p:nvSpPr>
        <p:spPr/>
        <p:txBody>
          <a:bodyPr/>
          <a:lstStyle/>
          <a:p>
            <a:r>
              <a:rPr lang="en-IN" dirty="0"/>
              <a:t>Quiz (contd.)</a:t>
            </a:r>
          </a:p>
        </p:txBody>
      </p:sp>
      <p:sp>
        <p:nvSpPr>
          <p:cNvPr id="3" name="Content Placeholder 2">
            <a:extLst>
              <a:ext uri="{FF2B5EF4-FFF2-40B4-BE49-F238E27FC236}">
                <a16:creationId xmlns:a16="http://schemas.microsoft.com/office/drawing/2014/main" id="{E7F60F3B-F1F0-7975-5312-60F899C65862}"/>
              </a:ext>
            </a:extLst>
          </p:cNvPr>
          <p:cNvSpPr>
            <a:spLocks noGrp="1"/>
          </p:cNvSpPr>
          <p:nvPr>
            <p:ph idx="1"/>
          </p:nvPr>
        </p:nvSpPr>
        <p:spPr/>
        <p:txBody>
          <a:bodyPr/>
          <a:lstStyle/>
          <a:p>
            <a:r>
              <a:rPr lang="en-US" dirty="0"/>
              <a:t>A _____ is a document that formally recognizes the existence of a project and provides direction on the project's objectives and management. </a:t>
            </a:r>
          </a:p>
          <a:p>
            <a:pPr lvl="1"/>
            <a:r>
              <a:rPr lang="en-US" b="1" dirty="0"/>
              <a:t>project charter</a:t>
            </a:r>
          </a:p>
          <a:p>
            <a:pPr lvl="1"/>
            <a:r>
              <a:rPr lang="en-US" dirty="0"/>
              <a:t>contract</a:t>
            </a:r>
          </a:p>
          <a:p>
            <a:pPr lvl="1"/>
            <a:r>
              <a:rPr lang="en-US" dirty="0"/>
              <a:t>business case</a:t>
            </a:r>
          </a:p>
          <a:p>
            <a:pPr lvl="1"/>
            <a:r>
              <a:rPr lang="en-US" dirty="0"/>
              <a:t>project management plan</a:t>
            </a:r>
            <a:endParaRPr lang="en-IN" dirty="0"/>
          </a:p>
          <a:p>
            <a:r>
              <a:rPr lang="en-US" dirty="0"/>
              <a:t>Which of the following items is not normally included in a project charter?</a:t>
            </a:r>
            <a:endParaRPr lang="en-IN" dirty="0"/>
          </a:p>
          <a:p>
            <a:pPr lvl="1"/>
            <a:r>
              <a:rPr lang="en-US" dirty="0"/>
              <a:t>the name of the project manager</a:t>
            </a:r>
          </a:p>
          <a:p>
            <a:pPr lvl="1"/>
            <a:r>
              <a:rPr lang="en-US" dirty="0"/>
              <a:t>budget information</a:t>
            </a:r>
          </a:p>
          <a:p>
            <a:pPr lvl="1"/>
            <a:r>
              <a:rPr lang="en-US" dirty="0"/>
              <a:t>stakeholder signatures</a:t>
            </a:r>
          </a:p>
          <a:p>
            <a:pPr lvl="1"/>
            <a:r>
              <a:rPr lang="en-US" b="1" dirty="0"/>
              <a:t>a Gantt chart</a:t>
            </a:r>
          </a:p>
          <a:p>
            <a:r>
              <a:rPr lang="en-US" dirty="0"/>
              <a:t>______ ensures that the descriptions of the project's products are correct and complete.</a:t>
            </a:r>
          </a:p>
          <a:p>
            <a:pPr lvl="1"/>
            <a:r>
              <a:rPr lang="en-US" b="1" dirty="0"/>
              <a:t>Configuration management</a:t>
            </a:r>
          </a:p>
          <a:p>
            <a:pPr lvl="1"/>
            <a:r>
              <a:rPr lang="en-US" dirty="0"/>
              <a:t>Integrated change control</a:t>
            </a:r>
          </a:p>
          <a:p>
            <a:pPr lvl="1"/>
            <a:r>
              <a:rPr lang="en-US" dirty="0"/>
              <a:t>Integration management</a:t>
            </a:r>
          </a:p>
          <a:p>
            <a:pPr lvl="1"/>
            <a:r>
              <a:rPr lang="en-US" dirty="0"/>
              <a:t>A change control board</a:t>
            </a:r>
            <a:endParaRPr lang="en-IN" dirty="0"/>
          </a:p>
        </p:txBody>
      </p:sp>
    </p:spTree>
    <p:extLst>
      <p:ext uri="{BB962C8B-B14F-4D97-AF65-F5344CB8AC3E}">
        <p14:creationId xmlns:p14="http://schemas.microsoft.com/office/powerpoint/2010/main" val="168508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1425-D30F-4978-2B08-331AA2D4124C}"/>
              </a:ext>
            </a:extLst>
          </p:cNvPr>
          <p:cNvSpPr>
            <a:spLocks noGrp="1"/>
          </p:cNvSpPr>
          <p:nvPr>
            <p:ph type="title"/>
          </p:nvPr>
        </p:nvSpPr>
        <p:spPr/>
        <p:txBody>
          <a:bodyPr/>
          <a:lstStyle/>
          <a:p>
            <a:r>
              <a:rPr lang="en-IN" dirty="0"/>
              <a:t>Quiz (contd.)</a:t>
            </a:r>
          </a:p>
        </p:txBody>
      </p:sp>
      <p:sp>
        <p:nvSpPr>
          <p:cNvPr id="3" name="Content Placeholder 2">
            <a:extLst>
              <a:ext uri="{FF2B5EF4-FFF2-40B4-BE49-F238E27FC236}">
                <a16:creationId xmlns:a16="http://schemas.microsoft.com/office/drawing/2014/main" id="{E7F60F3B-F1F0-7975-5312-60F899C65862}"/>
              </a:ext>
            </a:extLst>
          </p:cNvPr>
          <p:cNvSpPr>
            <a:spLocks noGrp="1"/>
          </p:cNvSpPr>
          <p:nvPr>
            <p:ph idx="1"/>
          </p:nvPr>
        </p:nvSpPr>
        <p:spPr/>
        <p:txBody>
          <a:bodyPr/>
          <a:lstStyle/>
          <a:p>
            <a:r>
              <a:rPr lang="en-US" dirty="0"/>
              <a:t>Which of the following is not a suggestion for performing integrated change control?</a:t>
            </a:r>
          </a:p>
          <a:p>
            <a:pPr lvl="1"/>
            <a:r>
              <a:rPr lang="en-US" dirty="0"/>
              <a:t>use good configuration management</a:t>
            </a:r>
          </a:p>
          <a:p>
            <a:pPr lvl="1"/>
            <a:r>
              <a:rPr lang="en-US" b="1" dirty="0"/>
              <a:t>minimize change</a:t>
            </a:r>
          </a:p>
          <a:p>
            <a:pPr lvl="1"/>
            <a:r>
              <a:rPr lang="en-US" dirty="0"/>
              <a:t>establish a formal change control system</a:t>
            </a:r>
          </a:p>
          <a:p>
            <a:pPr lvl="1"/>
            <a:r>
              <a:rPr lang="en-US" dirty="0"/>
              <a:t>view project management as a process of constant communication and negotiation</a:t>
            </a:r>
          </a:p>
          <a:p>
            <a:r>
              <a:rPr lang="en-US" dirty="0"/>
              <a:t>What tool and technique is used for all processes of project integration management?</a:t>
            </a:r>
          </a:p>
          <a:p>
            <a:pPr lvl="1"/>
            <a:r>
              <a:rPr lang="en-US" dirty="0"/>
              <a:t>project management software</a:t>
            </a:r>
          </a:p>
          <a:p>
            <a:pPr lvl="1"/>
            <a:r>
              <a:rPr lang="en-US" dirty="0"/>
              <a:t>templates</a:t>
            </a:r>
          </a:p>
          <a:p>
            <a:pPr lvl="1"/>
            <a:r>
              <a:rPr lang="en-US" b="1" dirty="0"/>
              <a:t>expert judgement</a:t>
            </a:r>
          </a:p>
          <a:p>
            <a:pPr lvl="1"/>
            <a:r>
              <a:rPr lang="en-US" dirty="0"/>
              <a:t>all of the above</a:t>
            </a:r>
          </a:p>
        </p:txBody>
      </p:sp>
    </p:spTree>
    <p:extLst>
      <p:ext uri="{BB962C8B-B14F-4D97-AF65-F5344CB8AC3E}">
        <p14:creationId xmlns:p14="http://schemas.microsoft.com/office/powerpoint/2010/main" val="326582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25180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Strategic Planning and Project Selection</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- 2</a:t>
            </a:r>
          </a:p>
        </p:txBody>
      </p:sp>
    </p:spTree>
    <p:extLst>
      <p:ext uri="{BB962C8B-B14F-4D97-AF65-F5344CB8AC3E}">
        <p14:creationId xmlns:p14="http://schemas.microsoft.com/office/powerpoint/2010/main" val="33316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A0F3-0E15-2627-F1C9-A14F302F3044}"/>
              </a:ext>
            </a:extLst>
          </p:cNvPr>
          <p:cNvSpPr>
            <a:spLocks noGrp="1"/>
          </p:cNvSpPr>
          <p:nvPr>
            <p:ph type="title"/>
          </p:nvPr>
        </p:nvSpPr>
        <p:spPr/>
        <p:txBody>
          <a:bodyPr/>
          <a:lstStyle/>
          <a:p>
            <a:r>
              <a:rPr lang="en-IN" dirty="0"/>
              <a:t>Strategic Planning and Project Selection</a:t>
            </a:r>
          </a:p>
        </p:txBody>
      </p:sp>
      <p:sp>
        <p:nvSpPr>
          <p:cNvPr id="3" name="Content Placeholder 2">
            <a:extLst>
              <a:ext uri="{FF2B5EF4-FFF2-40B4-BE49-F238E27FC236}">
                <a16:creationId xmlns:a16="http://schemas.microsoft.com/office/drawing/2014/main" id="{91E8A887-65A2-EF42-3EB0-8BF8153AB4EB}"/>
              </a:ext>
            </a:extLst>
          </p:cNvPr>
          <p:cNvSpPr>
            <a:spLocks noGrp="1"/>
          </p:cNvSpPr>
          <p:nvPr>
            <p:ph idx="1"/>
          </p:nvPr>
        </p:nvSpPr>
        <p:spPr/>
        <p:txBody>
          <a:bodyPr/>
          <a:lstStyle/>
          <a:p>
            <a:r>
              <a:rPr lang="en-US" b="1" dirty="0">
                <a:solidFill>
                  <a:schemeClr val="accent6"/>
                </a:solidFill>
              </a:rPr>
              <a:t>Strategic planning </a:t>
            </a:r>
            <a:r>
              <a:rPr lang="en-US" dirty="0"/>
              <a:t>involves determining </a:t>
            </a:r>
            <a:r>
              <a:rPr lang="en-US" b="1" dirty="0"/>
              <a:t>long-term objectives </a:t>
            </a:r>
            <a:r>
              <a:rPr lang="en-US" dirty="0"/>
              <a:t>by </a:t>
            </a:r>
          </a:p>
          <a:p>
            <a:pPr lvl="1"/>
            <a:r>
              <a:rPr lang="en-US" dirty="0"/>
              <a:t>Analyzing the </a:t>
            </a:r>
            <a:r>
              <a:rPr lang="en-US" b="1" dirty="0"/>
              <a:t>strengths </a:t>
            </a:r>
            <a:r>
              <a:rPr lang="en-US" dirty="0"/>
              <a:t>and </a:t>
            </a:r>
            <a:r>
              <a:rPr lang="en-US" b="1" dirty="0"/>
              <a:t>weaknesses </a:t>
            </a:r>
            <a:r>
              <a:rPr lang="en-US" dirty="0"/>
              <a:t>of an organization</a:t>
            </a:r>
          </a:p>
          <a:p>
            <a:pPr lvl="1"/>
            <a:r>
              <a:rPr lang="en-US" b="1" dirty="0"/>
              <a:t>Studying opportunities </a:t>
            </a:r>
            <a:r>
              <a:rPr lang="en-US" dirty="0"/>
              <a:t>and </a:t>
            </a:r>
            <a:r>
              <a:rPr lang="en-US" b="1" dirty="0"/>
              <a:t>threats </a:t>
            </a:r>
            <a:r>
              <a:rPr lang="en-US" dirty="0"/>
              <a:t>in the business environment</a:t>
            </a:r>
          </a:p>
          <a:p>
            <a:pPr lvl="1"/>
            <a:r>
              <a:rPr lang="en-US" b="1" dirty="0"/>
              <a:t>Predicting</a:t>
            </a:r>
            <a:r>
              <a:rPr lang="en-US" dirty="0"/>
              <a:t> future trends</a:t>
            </a:r>
          </a:p>
          <a:p>
            <a:pPr lvl="1"/>
            <a:r>
              <a:rPr lang="en-US" dirty="0"/>
              <a:t>Projecting the </a:t>
            </a:r>
            <a:r>
              <a:rPr lang="en-US" b="1" dirty="0"/>
              <a:t>need for new products</a:t>
            </a:r>
            <a:r>
              <a:rPr lang="en-US" dirty="0"/>
              <a:t> and </a:t>
            </a:r>
            <a:r>
              <a:rPr lang="en-US" b="1" dirty="0"/>
              <a:t>services</a:t>
            </a:r>
          </a:p>
          <a:p>
            <a:r>
              <a:rPr lang="en-US" dirty="0"/>
              <a:t>It provides important information</a:t>
            </a:r>
            <a:r>
              <a:rPr lang="en-US" b="1" dirty="0"/>
              <a:t> </a:t>
            </a:r>
            <a:r>
              <a:rPr lang="en-US" dirty="0"/>
              <a:t>to </a:t>
            </a:r>
            <a:r>
              <a:rPr lang="en-US" b="1" dirty="0"/>
              <a:t>help</a:t>
            </a:r>
            <a:r>
              <a:rPr lang="en-US" dirty="0"/>
              <a:t> organizations </a:t>
            </a:r>
            <a:r>
              <a:rPr lang="en-US" b="1" dirty="0"/>
              <a:t>identify</a:t>
            </a:r>
            <a:r>
              <a:rPr lang="en-US" dirty="0"/>
              <a:t> and then </a:t>
            </a:r>
            <a:r>
              <a:rPr lang="en-US" b="1" dirty="0"/>
              <a:t>select</a:t>
            </a:r>
            <a:r>
              <a:rPr lang="en-US" dirty="0"/>
              <a:t> </a:t>
            </a:r>
            <a:r>
              <a:rPr lang="en-US" b="1" dirty="0"/>
              <a:t>potential</a:t>
            </a:r>
            <a:r>
              <a:rPr lang="en-US" dirty="0"/>
              <a:t> </a:t>
            </a:r>
            <a:r>
              <a:rPr lang="en-US" b="1" dirty="0"/>
              <a:t>projects</a:t>
            </a:r>
            <a:r>
              <a:rPr lang="en-US" dirty="0"/>
              <a:t>.</a:t>
            </a:r>
          </a:p>
          <a:p>
            <a:r>
              <a:rPr lang="en-US" b="1" dirty="0"/>
              <a:t>SWOT analysis </a:t>
            </a:r>
            <a:r>
              <a:rPr lang="en-US" dirty="0"/>
              <a:t>helps to identify potential projects.</a:t>
            </a:r>
            <a:endParaRPr lang="en-IN" dirty="0"/>
          </a:p>
        </p:txBody>
      </p:sp>
    </p:spTree>
    <p:extLst>
      <p:ext uri="{BB962C8B-B14F-4D97-AF65-F5344CB8AC3E}">
        <p14:creationId xmlns:p14="http://schemas.microsoft.com/office/powerpoint/2010/main" val="21082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84B97-2529-BD82-5FBC-83989B40E895}"/>
              </a:ext>
            </a:extLst>
          </p:cNvPr>
          <p:cNvSpPr>
            <a:spLocks noGrp="1"/>
          </p:cNvSpPr>
          <p:nvPr>
            <p:ph type="title"/>
          </p:nvPr>
        </p:nvSpPr>
        <p:spPr/>
        <p:txBody>
          <a:bodyPr/>
          <a:lstStyle/>
          <a:p>
            <a:r>
              <a:rPr lang="en-IN" dirty="0"/>
              <a:t>SWOT Analysis</a:t>
            </a:r>
          </a:p>
        </p:txBody>
      </p:sp>
      <p:sp>
        <p:nvSpPr>
          <p:cNvPr id="3" name="Content Placeholder 2">
            <a:extLst>
              <a:ext uri="{FF2B5EF4-FFF2-40B4-BE49-F238E27FC236}">
                <a16:creationId xmlns:a16="http://schemas.microsoft.com/office/drawing/2014/main" id="{0C1A1A0E-FC12-2D94-2CF5-103AC0EACAEA}"/>
              </a:ext>
            </a:extLst>
          </p:cNvPr>
          <p:cNvSpPr>
            <a:spLocks noGrp="1"/>
          </p:cNvSpPr>
          <p:nvPr>
            <p:ph idx="1"/>
          </p:nvPr>
        </p:nvSpPr>
        <p:spPr/>
        <p:txBody>
          <a:bodyPr/>
          <a:lstStyle/>
          <a:p>
            <a:r>
              <a:rPr lang="en-US" b="1" dirty="0">
                <a:solidFill>
                  <a:schemeClr val="accent6"/>
                </a:solidFill>
              </a:rPr>
              <a:t>SWOT</a:t>
            </a:r>
            <a:r>
              <a:rPr lang="en-US" dirty="0"/>
              <a:t> (</a:t>
            </a:r>
            <a:r>
              <a:rPr lang="en-US" b="1" dirty="0"/>
              <a:t>strengths</a:t>
            </a:r>
            <a:r>
              <a:rPr lang="en-US" dirty="0"/>
              <a:t>, </a:t>
            </a:r>
            <a:r>
              <a:rPr lang="en-US" b="1" dirty="0"/>
              <a:t>weaknesses</a:t>
            </a:r>
            <a:r>
              <a:rPr lang="en-US" dirty="0"/>
              <a:t>, </a:t>
            </a:r>
            <a:r>
              <a:rPr lang="en-US" b="1" dirty="0"/>
              <a:t>opportunities</a:t>
            </a:r>
            <a:r>
              <a:rPr lang="en-US" dirty="0"/>
              <a:t>, and </a:t>
            </a:r>
            <a:r>
              <a:rPr lang="en-US" b="1" dirty="0"/>
              <a:t>threats</a:t>
            </a:r>
            <a:r>
              <a:rPr lang="en-US" dirty="0"/>
              <a:t>) </a:t>
            </a:r>
            <a:r>
              <a:rPr lang="en-US" b="1" dirty="0">
                <a:solidFill>
                  <a:schemeClr val="accent6"/>
                </a:solidFill>
              </a:rPr>
              <a:t>analysis</a:t>
            </a:r>
            <a:r>
              <a:rPr lang="en-US" dirty="0"/>
              <a:t> is a </a:t>
            </a:r>
            <a:r>
              <a:rPr lang="en-US" b="1" dirty="0">
                <a:solidFill>
                  <a:schemeClr val="accent6"/>
                </a:solidFill>
              </a:rPr>
              <a:t>framework</a:t>
            </a:r>
            <a:r>
              <a:rPr lang="en-US" dirty="0"/>
              <a:t> </a:t>
            </a:r>
          </a:p>
          <a:p>
            <a:r>
              <a:rPr lang="en-US" dirty="0"/>
              <a:t>It is used to </a:t>
            </a:r>
            <a:r>
              <a:rPr lang="en-US" b="1" dirty="0"/>
              <a:t>evaluate </a:t>
            </a:r>
            <a:r>
              <a:rPr lang="en-US" dirty="0"/>
              <a:t>a company's </a:t>
            </a:r>
            <a:r>
              <a:rPr lang="en-US" b="1" dirty="0"/>
              <a:t>competitive</a:t>
            </a:r>
            <a:r>
              <a:rPr lang="en-US" dirty="0"/>
              <a:t> </a:t>
            </a:r>
            <a:r>
              <a:rPr lang="en-US" b="1" dirty="0"/>
              <a:t>position</a:t>
            </a:r>
            <a:r>
              <a:rPr lang="en-US" dirty="0"/>
              <a:t> and to develop strategic planning.</a:t>
            </a:r>
            <a:endParaRPr lang="en-US" b="1" dirty="0">
              <a:solidFill>
                <a:schemeClr val="accent6"/>
              </a:solidFill>
            </a:endParaRPr>
          </a:p>
          <a:p>
            <a:r>
              <a:rPr lang="en-US" dirty="0"/>
              <a:t>It helps identify </a:t>
            </a:r>
            <a:r>
              <a:rPr lang="en-US" b="1" dirty="0"/>
              <a:t>internal factors </a:t>
            </a:r>
            <a:r>
              <a:rPr lang="en-US" dirty="0"/>
              <a:t>(</a:t>
            </a:r>
            <a:r>
              <a:rPr lang="en-US" i="1" dirty="0"/>
              <a:t>strengths </a:t>
            </a:r>
            <a:r>
              <a:rPr lang="en-US" dirty="0"/>
              <a:t>and </a:t>
            </a:r>
            <a:r>
              <a:rPr lang="en-US" i="1" dirty="0"/>
              <a:t>weaknesses</a:t>
            </a:r>
            <a:r>
              <a:rPr lang="en-US" dirty="0"/>
              <a:t>) and </a:t>
            </a:r>
            <a:r>
              <a:rPr lang="en-US" b="1" dirty="0"/>
              <a:t>external factors </a:t>
            </a:r>
            <a:r>
              <a:rPr lang="en-US" dirty="0"/>
              <a:t>(</a:t>
            </a:r>
            <a:r>
              <a:rPr lang="en-US" i="1" dirty="0"/>
              <a:t>opportunities </a:t>
            </a:r>
            <a:r>
              <a:rPr lang="en-US" dirty="0"/>
              <a:t>and </a:t>
            </a:r>
            <a:r>
              <a:rPr lang="en-US" i="1" dirty="0"/>
              <a:t>threats</a:t>
            </a:r>
            <a:r>
              <a:rPr lang="en-US" dirty="0"/>
              <a:t>) that can </a:t>
            </a:r>
            <a:r>
              <a:rPr lang="en-US" b="1" dirty="0"/>
              <a:t>impact success</a:t>
            </a:r>
            <a:r>
              <a:rPr lang="en-US" dirty="0"/>
              <a:t>. </a:t>
            </a:r>
          </a:p>
          <a:p>
            <a:r>
              <a:rPr lang="en-US" dirty="0"/>
              <a:t>By analyzing these factors, organizations can make </a:t>
            </a:r>
            <a:r>
              <a:rPr lang="en-US" b="1" dirty="0"/>
              <a:t>informed decisions</a:t>
            </a:r>
            <a:r>
              <a:rPr lang="en-US" dirty="0"/>
              <a:t>, </a:t>
            </a:r>
            <a:r>
              <a:rPr lang="en-US" b="1" dirty="0"/>
              <a:t>take advantage of opportunities</a:t>
            </a:r>
            <a:r>
              <a:rPr lang="en-US" dirty="0"/>
              <a:t>, and </a:t>
            </a:r>
            <a:r>
              <a:rPr lang="en-US" b="1" dirty="0"/>
              <a:t>lessen potential risks</a:t>
            </a:r>
            <a:r>
              <a:rPr lang="en-US" dirty="0"/>
              <a:t>.</a:t>
            </a:r>
          </a:p>
          <a:p>
            <a:r>
              <a:rPr lang="en-US" dirty="0"/>
              <a:t>A </a:t>
            </a:r>
            <a:r>
              <a:rPr lang="en-US" b="1" dirty="0"/>
              <a:t>SWOT analysis</a:t>
            </a:r>
            <a:r>
              <a:rPr lang="en-US" dirty="0"/>
              <a:t> is designed to </a:t>
            </a:r>
            <a:r>
              <a:rPr lang="en-US" b="1" dirty="0"/>
              <a:t>facilitate</a:t>
            </a:r>
            <a:r>
              <a:rPr lang="en-US" dirty="0"/>
              <a:t> a </a:t>
            </a:r>
            <a:r>
              <a:rPr lang="en-US" b="1" dirty="0">
                <a:solidFill>
                  <a:schemeClr val="tx2"/>
                </a:solidFill>
              </a:rPr>
              <a:t>realistic</a:t>
            </a:r>
            <a:r>
              <a:rPr lang="en-US" dirty="0"/>
              <a:t>, </a:t>
            </a:r>
            <a:r>
              <a:rPr lang="en-US" b="1" dirty="0">
                <a:solidFill>
                  <a:schemeClr val="tx2"/>
                </a:solidFill>
              </a:rPr>
              <a:t>fact-based</a:t>
            </a:r>
            <a:r>
              <a:rPr lang="en-US" dirty="0"/>
              <a:t>, </a:t>
            </a:r>
            <a:r>
              <a:rPr lang="en-US" b="1" dirty="0">
                <a:solidFill>
                  <a:schemeClr val="tx2"/>
                </a:solidFill>
              </a:rPr>
              <a:t>data-driven</a:t>
            </a:r>
            <a:r>
              <a:rPr lang="en-US" dirty="0"/>
              <a:t> look at the </a:t>
            </a:r>
            <a:r>
              <a:rPr lang="en-US" i="1" dirty="0"/>
              <a:t>strengths</a:t>
            </a:r>
            <a:r>
              <a:rPr lang="en-US" dirty="0"/>
              <a:t> and </a:t>
            </a:r>
            <a:r>
              <a:rPr lang="en-US" i="1" dirty="0"/>
              <a:t>weaknesses </a:t>
            </a:r>
            <a:r>
              <a:rPr lang="en-US" dirty="0"/>
              <a:t>of an organization. </a:t>
            </a:r>
          </a:p>
          <a:p>
            <a:endParaRPr lang="en-IN" dirty="0"/>
          </a:p>
        </p:txBody>
      </p:sp>
    </p:spTree>
    <p:extLst>
      <p:ext uri="{BB962C8B-B14F-4D97-AF65-F5344CB8AC3E}">
        <p14:creationId xmlns:p14="http://schemas.microsoft.com/office/powerpoint/2010/main" val="310951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7083</TotalTime>
  <Words>5471</Words>
  <Application>Microsoft Office PowerPoint</Application>
  <PresentationFormat>Widescreen</PresentationFormat>
  <Paragraphs>523</Paragraphs>
  <Slides>64</Slides>
  <Notes>0</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5" baseType="lpstr">
      <vt:lpstr>Wingdings</vt:lpstr>
      <vt:lpstr>Calibri</vt:lpstr>
      <vt:lpstr>Roboto Condensed</vt:lpstr>
      <vt:lpstr>Cambria Math</vt:lpstr>
      <vt:lpstr>Arial</vt:lpstr>
      <vt:lpstr>Wingdings 3</vt:lpstr>
      <vt:lpstr>Wingdings 2</vt:lpstr>
      <vt:lpstr>Roboto Condensed Light</vt:lpstr>
      <vt:lpstr>Segoe UI Black</vt:lpstr>
      <vt:lpstr>Office Theme</vt:lpstr>
      <vt:lpstr>Worksheet</vt:lpstr>
      <vt:lpstr>Unit-2  Project Integration Management</vt:lpstr>
      <vt:lpstr>PowerPoint Presentation</vt:lpstr>
      <vt:lpstr>Introduction to Project Integration Management</vt:lpstr>
      <vt:lpstr>Project Integration Management</vt:lpstr>
      <vt:lpstr>Project Integration Management (contd.)</vt:lpstr>
      <vt:lpstr>Project Integration Management (contd.)</vt:lpstr>
      <vt:lpstr>Strategic Planning and Project Selection</vt:lpstr>
      <vt:lpstr>Strategic Planning and Project Selection</vt:lpstr>
      <vt:lpstr>SWOT Analysis</vt:lpstr>
      <vt:lpstr>SWOT Analysis</vt:lpstr>
      <vt:lpstr>SWOT Analysis</vt:lpstr>
      <vt:lpstr>Mind Map of a SWOT Analysis  - Example</vt:lpstr>
      <vt:lpstr>Identifying Potential Projects</vt:lpstr>
      <vt:lpstr>Identifying Potential Projects (contd.)</vt:lpstr>
      <vt:lpstr>Planning Process for Selecting IT Projects</vt:lpstr>
      <vt:lpstr>Methods of Selecting Projects</vt:lpstr>
      <vt:lpstr>Technique for Selecting Projects</vt:lpstr>
      <vt:lpstr>Focusing on broad organizational needs</vt:lpstr>
      <vt:lpstr>PowerPoint Presentation</vt:lpstr>
      <vt:lpstr>Categorizing IT Projects</vt:lpstr>
      <vt:lpstr>Time Value of Money</vt:lpstr>
      <vt:lpstr>Performing Financial Analyses</vt:lpstr>
      <vt:lpstr>Net Present Value Analysis</vt:lpstr>
      <vt:lpstr>Example of Net Present Value</vt:lpstr>
      <vt:lpstr>Steps to Determine NPV</vt:lpstr>
      <vt:lpstr>Mathematical Formula for Calculating NPV</vt:lpstr>
      <vt:lpstr>Net Present Value and Return on Investment Example</vt:lpstr>
      <vt:lpstr>Return on Investment</vt:lpstr>
      <vt:lpstr>Payback Analysis</vt:lpstr>
      <vt:lpstr>Exercise 1</vt:lpstr>
      <vt:lpstr>Exercise 2</vt:lpstr>
      <vt:lpstr>Exercise 3</vt:lpstr>
      <vt:lpstr>Weighted Scoring Model</vt:lpstr>
      <vt:lpstr>Weighted Scoring Model (contd.)</vt:lpstr>
      <vt:lpstr>Weighted Score Model Example</vt:lpstr>
      <vt:lpstr>Exercise 4</vt:lpstr>
      <vt:lpstr>Exercise 5</vt:lpstr>
      <vt:lpstr>Implementing a Balanced Scorecard</vt:lpstr>
      <vt:lpstr>Developing a Project Charter</vt:lpstr>
      <vt:lpstr>Developing a Project Charter</vt:lpstr>
      <vt:lpstr>Developing a Project Charter (contd.)</vt:lpstr>
      <vt:lpstr>Tools &amp; Technique for Developing a Project Charter</vt:lpstr>
      <vt:lpstr>Project Charter</vt:lpstr>
      <vt:lpstr>Developing a Project Management Plan</vt:lpstr>
      <vt:lpstr>Developing a Project Management Plan</vt:lpstr>
      <vt:lpstr>Project Management Plan Contents</vt:lpstr>
      <vt:lpstr>Overview of the Project</vt:lpstr>
      <vt:lpstr>Description of the Project</vt:lpstr>
      <vt:lpstr>Management and Technical Approaches</vt:lpstr>
      <vt:lpstr>Scope, Schedule and Budget Information</vt:lpstr>
      <vt:lpstr>Monitoring and Controlling a Project Work</vt:lpstr>
      <vt:lpstr>Monitoring and Controlling</vt:lpstr>
      <vt:lpstr>Monitoring and Controlling – contd.</vt:lpstr>
      <vt:lpstr>Monitoring and Controlling – contd.</vt:lpstr>
      <vt:lpstr>Performing Integrated  Change Control</vt:lpstr>
      <vt:lpstr>Integrated Change Control</vt:lpstr>
      <vt:lpstr>Change Control System</vt:lpstr>
      <vt:lpstr>Suggestions for performing integrated change control</vt:lpstr>
      <vt:lpstr>Quiz</vt:lpstr>
      <vt:lpstr>Quiz</vt:lpstr>
      <vt:lpstr>Quiz (contd.)</vt:lpstr>
      <vt:lpstr>Quiz (contd.)</vt:lpstr>
      <vt:lpstr>Quiz (contd.)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555</cp:revision>
  <dcterms:created xsi:type="dcterms:W3CDTF">2020-05-01T05:09:15Z</dcterms:created>
  <dcterms:modified xsi:type="dcterms:W3CDTF">2025-07-29T13:50:39Z</dcterms:modified>
</cp:coreProperties>
</file>